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7" r:id="rId4"/>
    <p:sldMasterId id="2147483783" r:id="rId5"/>
  </p:sldMasterIdLst>
  <p:notesMasterIdLst>
    <p:notesMasterId r:id="rId30"/>
  </p:notesMasterIdLst>
  <p:sldIdLst>
    <p:sldId id="1076" r:id="rId6"/>
    <p:sldId id="1201" r:id="rId7"/>
    <p:sldId id="1202" r:id="rId8"/>
    <p:sldId id="1203" r:id="rId9"/>
    <p:sldId id="1204" r:id="rId10"/>
    <p:sldId id="1205" r:id="rId11"/>
    <p:sldId id="1156" r:id="rId12"/>
    <p:sldId id="1157" r:id="rId13"/>
    <p:sldId id="1155" r:id="rId14"/>
    <p:sldId id="1206" r:id="rId15"/>
    <p:sldId id="1189" r:id="rId16"/>
    <p:sldId id="1190" r:id="rId17"/>
    <p:sldId id="1160" r:id="rId18"/>
    <p:sldId id="1207" r:id="rId19"/>
    <p:sldId id="1159" r:id="rId20"/>
    <p:sldId id="1196" r:id="rId21"/>
    <p:sldId id="318" r:id="rId22"/>
    <p:sldId id="1195" r:id="rId23"/>
    <p:sldId id="1197" r:id="rId24"/>
    <p:sldId id="1198" r:id="rId25"/>
    <p:sldId id="1199" r:id="rId26"/>
    <p:sldId id="323" r:id="rId27"/>
    <p:sldId id="1194" r:id="rId28"/>
    <p:sldId id="1188" r:id="rId29"/>
  </p:sldIdLst>
  <p:sldSz cx="12192000" cy="6858000"/>
  <p:notesSz cx="6813550" cy="9825038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216" userDrawn="1">
          <p15:clr>
            <a:srgbClr val="A4A3A4"/>
          </p15:clr>
        </p15:guide>
        <p15:guide id="3" pos="7056" userDrawn="1">
          <p15:clr>
            <a:srgbClr val="A4A3A4"/>
          </p15:clr>
        </p15:guide>
        <p15:guide id="4" orient="horz" pos="158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iu Jiezhong" initials="QJ" lastIdx="1" clrIdx="0"/>
  <p:cmAuthor id="2" name="Yuxiao Dong" initials="YD" lastIdx="1" clrIdx="1">
    <p:extLst>
      <p:ext uri="{19B8F6BF-5375-455C-9EA6-DF929625EA0E}">
        <p15:presenceInfo xmlns:p15="http://schemas.microsoft.com/office/powerpoint/2012/main" userId="S::yuxdong@microsoft.com::2a6f00e6-d211-4c2e-b3eb-cc88c298aa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B0FF"/>
    <a:srgbClr val="00A642"/>
    <a:srgbClr val="00B0F0"/>
    <a:srgbClr val="5D6680"/>
    <a:srgbClr val="002060"/>
    <a:srgbClr val="0070C0"/>
    <a:srgbClr val="FFFFFF"/>
    <a:srgbClr val="7030A0"/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浅色样式 1 - 强调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4" autoAdjust="0"/>
    <p:restoredTop sz="84064" autoAdjust="0"/>
  </p:normalViewPr>
  <p:slideViewPr>
    <p:cSldViewPr>
      <p:cViewPr varScale="1">
        <p:scale>
          <a:sx n="96" d="100"/>
          <a:sy n="96" d="100"/>
        </p:scale>
        <p:origin x="72" y="244"/>
      </p:cViewPr>
      <p:guideLst>
        <p:guide orient="horz"/>
        <p:guide pos="3216"/>
        <p:guide pos="7056"/>
        <p:guide orient="horz" pos="1584"/>
      </p:guideLst>
    </p:cSldViewPr>
  </p:slideViewPr>
  <p:outlineViewPr>
    <p:cViewPr>
      <p:scale>
        <a:sx n="33" d="100"/>
        <a:sy n="33" d="100"/>
      </p:scale>
      <p:origin x="0" y="66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-59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3" Type="http://schemas.openxmlformats.org/officeDocument/2006/relationships/customXml" Target="../customXml/item3.xml" /><Relationship Id="rId21" Type="http://schemas.openxmlformats.org/officeDocument/2006/relationships/slide" Target="slides/slide16.xml" /><Relationship Id="rId34" Type="http://schemas.openxmlformats.org/officeDocument/2006/relationships/theme" Target="theme/theme1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viewProps" Target="viewProps.xml" /><Relationship Id="rId2" Type="http://schemas.openxmlformats.org/officeDocument/2006/relationships/customXml" Target="../customXml/item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29" Type="http://schemas.openxmlformats.org/officeDocument/2006/relationships/slide" Target="slides/slide24.xml" /><Relationship Id="rId1" Type="http://schemas.openxmlformats.org/officeDocument/2006/relationships/customXml" Target="../customXml/item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32" Type="http://schemas.openxmlformats.org/officeDocument/2006/relationships/presProps" Target="presProps.xml" /><Relationship Id="rId5" Type="http://schemas.openxmlformats.org/officeDocument/2006/relationships/slideMaster" Target="slideMasters/slideMaster2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commentAuthors" Target="commentAuthors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notesMaster" Target="notesMasters/notesMaster1.xml" /><Relationship Id="rId35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275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3350" y="736600"/>
            <a:ext cx="6548438" cy="3684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667250"/>
            <a:ext cx="5451475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1325"/>
            <a:ext cx="2952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331325"/>
            <a:ext cx="2952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3804948-14D2-43DA-B3DB-CF1972FFF4B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8435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90822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78848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776D-BFE1-44A6-A622-8A01946108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96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164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84AF99-A031-1040-972A-CCC7CC3F61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97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4055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7780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14917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1465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4201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13848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3776D-BFE1-44A6-A622-8A01946108F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01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3804948-14D2-43DA-B3DB-CF1972FFF4B7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944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2.xml" /><Relationship Id="rId4" Type="http://schemas.openxmlformats.org/officeDocument/2006/relationships/image" Target="../media/image3.emf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13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Pictur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99227"/>
            <a:ext cx="121920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"/>
            <a:ext cx="12192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pic>
        <p:nvPicPr>
          <p:cNvPr id="6" name="Picture 27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6186" y="6453188"/>
            <a:ext cx="124069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defTabSz="762000">
              <a:defRPr/>
            </a:pPr>
            <a:fld id="{877019A4-F52B-4785-B83C-A974FFFB65AE}" type="slidenum">
              <a:rPr kumimoji="1" lang="en-US" altLang="ja-JP" sz="16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rPr>
              <a:pPr defTabSz="762000">
                <a:defRPr/>
              </a:pPr>
              <a:t>‹#›</a:t>
            </a:fld>
            <a:endParaRPr kumimoji="1" lang="en-US" altLang="ja-JP" sz="1600">
              <a:solidFill>
                <a:schemeClr val="bg1"/>
              </a:solidFill>
              <a:latin typeface="Times New Roman" pitchFamily="18" charset="0"/>
              <a:ea typeface="MS PGothic" pitchFamily="34" charset="-128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-48846" y="-26988"/>
            <a:ext cx="1776047" cy="995363"/>
            <a:chOff x="0" y="0"/>
            <a:chExt cx="5557" cy="4150"/>
          </a:xfrm>
        </p:grpSpPr>
        <p:pic>
          <p:nvPicPr>
            <p:cNvPr id="9" name="Picture 14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5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6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-48846" y="-26988"/>
            <a:ext cx="1776047" cy="995363"/>
            <a:chOff x="0" y="0"/>
            <a:chExt cx="5557" cy="4150"/>
          </a:xfrm>
        </p:grpSpPr>
        <p:pic>
          <p:nvPicPr>
            <p:cNvPr id="13" name="Picture 21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t="9818"/>
            <a:stretch>
              <a:fillRect/>
            </a:stretch>
          </p:blipFill>
          <p:spPr bwMode="auto">
            <a:xfrm>
              <a:off x="249" y="0"/>
              <a:ext cx="3991" cy="3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122"/>
              <a:ext cx="1225" cy="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リング_2_0924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 l="15576"/>
            <a:stretch>
              <a:fillRect/>
            </a:stretch>
          </p:blipFill>
          <p:spPr bwMode="auto">
            <a:xfrm>
              <a:off x="0" y="1389"/>
              <a:ext cx="2336" cy="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4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en-US" altLang="zh-CN"/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130453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247" y="440692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247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31801" y="1196975"/>
            <a:ext cx="5529384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48765" y="1196975"/>
            <a:ext cx="5531337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75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7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711" y="1535113"/>
            <a:ext cx="53887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711" y="2174875"/>
            <a:ext cx="53887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10" y="273050"/>
            <a:ext cx="401124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384" y="273078"/>
            <a:ext cx="681501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10" y="1435103"/>
            <a:ext cx="401124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555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555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555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77942" y="188913"/>
            <a:ext cx="2879969" cy="59372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34118" y="188913"/>
            <a:ext cx="8456247" cy="59372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4116" y="188913"/>
            <a:ext cx="11523784" cy="79216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31819" y="1196975"/>
            <a:ext cx="11248292" cy="4929188"/>
          </a:xfrm>
        </p:spPr>
        <p:txBody>
          <a:bodyPr/>
          <a:lstStyle/>
          <a:p>
            <a:pPr lvl="0"/>
            <a:r>
              <a:rPr lang="zh-CN" altLang="en-US" noProof="0"/>
              <a:t>单击图标添加表格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Main Labeled">
    <p:bg>
      <p:bgPr>
        <a:pattFill prst="pct5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B727-2FFC-594B-A869-97661F23BFB5}" type="datetime1">
              <a:rPr lang="en-US" smtClean="0"/>
              <a:t>10/18/2019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86868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  <a:alpha val="40000"/>
                </a:schemeClr>
              </a:gs>
              <a:gs pos="0">
                <a:srgbClr val="002060">
                  <a:alpha val="3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0" b="1" dirty="0">
              <a:solidFill>
                <a:srgbClr val="00206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8680"/>
          </a:xfrm>
        </p:spPr>
        <p:txBody>
          <a:bodyPr wrap="square">
            <a:noAutofit/>
          </a:bodyPr>
          <a:lstStyle>
            <a:lvl1pPr>
              <a:defRPr sz="4320" b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entagon"/>
          <p:cNvSpPr/>
          <p:nvPr userDrawn="1"/>
        </p:nvSpPr>
        <p:spPr>
          <a:xfrm>
            <a:off x="2" y="6368527"/>
            <a:ext cx="527281" cy="352313"/>
          </a:xfrm>
          <a:prstGeom prst="homePlate">
            <a:avLst>
              <a:gd name="adj" fmla="val 36002"/>
            </a:avLst>
          </a:prstGeom>
          <a:solidFill>
            <a:srgbClr val="DEB406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17" dirty="0">
              <a:solidFill>
                <a:srgbClr val="0B385D"/>
              </a:solidFill>
              <a:latin typeface="Galaxie Polaris Condensed Bold" pitchFamily="2" charset="0"/>
              <a:ea typeface="Galaxie Polaris Condensed Bold" pitchFamily="2" charset="0"/>
              <a:cs typeface="Galaxie Polaris Condensed Bold" pitchFamily="2" charset="0"/>
            </a:endParaRPr>
          </a:p>
        </p:txBody>
      </p:sp>
      <p:sp>
        <p:nvSpPr>
          <p:cNvPr id="8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-117879" y="6368527"/>
            <a:ext cx="609600" cy="351130"/>
          </a:xfrm>
        </p:spPr>
        <p:txBody>
          <a:bodyPr/>
          <a:lstStyle>
            <a:lvl1pPr>
              <a:defRPr sz="1300">
                <a:solidFill>
                  <a:srgbClr val="002060"/>
                </a:solidFill>
                <a:latin typeface="Galaxie Polaris Condensed Bold" pitchFamily="2" charset="0"/>
                <a:ea typeface="Galaxie Polaris Condensed Bold" pitchFamily="2" charset="0"/>
                <a:cs typeface="Galaxie Polaris Condensed Bold" pitchFamily="2" charset="0"/>
              </a:defRPr>
            </a:lvl1pPr>
          </a:lstStyle>
          <a:p>
            <a:fld id="{F287593E-4B41-FE45-9B69-35A94EBE95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6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 /><Relationship Id="rId13" Type="http://schemas.openxmlformats.org/officeDocument/2006/relationships/slideLayout" Target="../slideLayouts/slideLayout14.xml" /><Relationship Id="rId3" Type="http://schemas.openxmlformats.org/officeDocument/2006/relationships/slideLayout" Target="../slideLayouts/slideLayout4.xml" /><Relationship Id="rId7" Type="http://schemas.openxmlformats.org/officeDocument/2006/relationships/slideLayout" Target="../slideLayouts/slideLayout8.xml" /><Relationship Id="rId12" Type="http://schemas.openxmlformats.org/officeDocument/2006/relationships/slideLayout" Target="../slideLayouts/slideLayout13.xml" /><Relationship Id="rId2" Type="http://schemas.openxmlformats.org/officeDocument/2006/relationships/slideLayout" Target="../slideLayouts/slideLayout3.xml" /><Relationship Id="rId1" Type="http://schemas.openxmlformats.org/officeDocument/2006/relationships/slideLayout" Target="../slideLayouts/slideLayout2.xml" /><Relationship Id="rId6" Type="http://schemas.openxmlformats.org/officeDocument/2006/relationships/slideLayout" Target="../slideLayouts/slideLayout7.xml" /><Relationship Id="rId11" Type="http://schemas.openxmlformats.org/officeDocument/2006/relationships/slideLayout" Target="../slideLayouts/slideLayout12.xml" /><Relationship Id="rId5" Type="http://schemas.openxmlformats.org/officeDocument/2006/relationships/slideLayout" Target="../slideLayouts/slideLayout6.xml" /><Relationship Id="rId10" Type="http://schemas.openxmlformats.org/officeDocument/2006/relationships/slideLayout" Target="../slideLayouts/slideLayout11.xml" /><Relationship Id="rId4" Type="http://schemas.openxmlformats.org/officeDocument/2006/relationships/slideLayout" Target="../slideLayouts/slideLayout5.xml" /><Relationship Id="rId9" Type="http://schemas.openxmlformats.org/officeDocument/2006/relationships/slideLayout" Target="../slideLayouts/slideLayout10.xml" /><Relationship Id="rId14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FD56EF-2555-4C6C-AFC3-2E455BB4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08210-7E34-45FD-AE32-6872BFC7B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160F7-5D67-4C80-9005-039C2C792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17368-B4AA-45D7-B8F5-4DF11471AD7A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C2068-E4A9-4CB2-A117-40DD52782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47C52-8CA7-49C2-9C37-C6A47CFEF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CCA04-4A0E-455F-A5E5-20FF48340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46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2" y="1196975"/>
            <a:ext cx="11248292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0" y="2"/>
            <a:ext cx="12192000" cy="36036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100000">
                <a:srgbClr val="99CCFF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charset="0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109" y="188913"/>
            <a:ext cx="11523784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</p:sldLayoutIdLst>
  <p:transition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 /><Relationship Id="rId1" Type="http://schemas.openxmlformats.org/officeDocument/2006/relationships/slideLayout" Target="../slideLayouts/slideLayout3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8.png" /><Relationship Id="rId7" Type="http://schemas.openxmlformats.org/officeDocument/2006/relationships/image" Target="../media/image1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1.pn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png" /><Relationship Id="rId4" Type="http://schemas.openxmlformats.org/officeDocument/2006/relationships/image" Target="../media/image9.png" /><Relationship Id="rId9" Type="http://schemas.openxmlformats.org/officeDocument/2006/relationships/image" Target="../media/image14.png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17.png" /><Relationship Id="rId7" Type="http://schemas.openxmlformats.org/officeDocument/2006/relationships/image" Target="../media/image1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1.pn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png" /><Relationship Id="rId4" Type="http://schemas.openxmlformats.org/officeDocument/2006/relationships/image" Target="../media/image18.png" /><Relationship Id="rId9" Type="http://schemas.openxmlformats.org/officeDocument/2006/relationships/image" Target="../media/image14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hyperlink" Target="https://academic.microsoft.com/" TargetMode="External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10" Type="http://schemas.openxmlformats.org/officeDocument/2006/relationships/image" Target="../media/image19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3.xml" /><Relationship Id="rId5" Type="http://schemas.openxmlformats.org/officeDocument/2006/relationships/hyperlink" Target="https://academic.microsoft.com/" TargetMode="External" /><Relationship Id="rId4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3.xml" /><Relationship Id="rId5" Type="http://schemas.openxmlformats.org/officeDocument/2006/relationships/hyperlink" Target="https://academic.microsoft.com/" TargetMode="External" /><Relationship Id="rId4" Type="http://schemas.openxmlformats.org/officeDocument/2006/relationships/image" Target="../media/image23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24.png" /><Relationship Id="rId7" Type="http://schemas.openxmlformats.org/officeDocument/2006/relationships/image" Target="../media/image1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1.png" /><Relationship Id="rId11" Type="http://schemas.openxmlformats.org/officeDocument/2006/relationships/image" Target="../media/image16.png" /><Relationship Id="rId5" Type="http://schemas.openxmlformats.org/officeDocument/2006/relationships/image" Target="../media/image10.png" /><Relationship Id="rId10" Type="http://schemas.openxmlformats.org/officeDocument/2006/relationships/image" Target="../media/image15.png" /><Relationship Id="rId4" Type="http://schemas.openxmlformats.org/officeDocument/2006/relationships/image" Target="../media/image18.png" /><Relationship Id="rId9" Type="http://schemas.openxmlformats.org/officeDocument/2006/relationships/image" Target="../media/image14.png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3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27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27.pn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27.pn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3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hyperlink" Target="https://academic.microsoft.com/" TargetMode="External" /><Relationship Id="rId7" Type="http://schemas.openxmlformats.org/officeDocument/2006/relationships/image" Target="../media/image14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3.xml" /><Relationship Id="rId6" Type="http://schemas.openxmlformats.org/officeDocument/2006/relationships/image" Target="../media/image13.png" /><Relationship Id="rId5" Type="http://schemas.openxmlformats.org/officeDocument/2006/relationships/image" Target="../media/image12.png" /><Relationship Id="rId10" Type="http://schemas.openxmlformats.org/officeDocument/2006/relationships/image" Target="../media/image19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FC917C4-ADEC-44A0-9E19-FDA2B57AC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0600"/>
            <a:ext cx="1219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ts val="1200"/>
              </a:spcBef>
              <a:spcAft>
                <a:spcPts val="1800"/>
              </a:spcAft>
            </a:pPr>
            <a:r>
              <a:rPr lang="en-US" altLang="zh-CN" sz="4800" b="1" i="1" kern="0" dirty="0">
                <a:solidFill>
                  <a:srgbClr val="002060"/>
                </a:solidFill>
                <a:latin typeface="+mn-lt"/>
                <a:ea typeface="微软雅黑" pitchFamily="34" charset="-122"/>
              </a:rPr>
              <a:t>An Update on Graph Cognition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7DAA556-D942-4D57-9A34-0225901F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33800"/>
            <a:ext cx="1219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  <a:ea typeface="宋体" pitchFamily="2" charset="-122"/>
              </a:defRPr>
            </a:lvl9pPr>
          </a:lstStyle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1800" kern="0" dirty="0">
                <a:solidFill>
                  <a:srgbClr val="002060"/>
                </a:solidFill>
                <a:latin typeface="+mn-lt"/>
              </a:rPr>
              <a:t>Kuansan Wang, Managing Director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1800" i="1" kern="0" dirty="0">
                <a:solidFill>
                  <a:srgbClr val="002060"/>
                </a:solidFill>
                <a:latin typeface="+mn-lt"/>
                <a:ea typeface="微软雅黑" pitchFamily="34" charset="-122"/>
              </a:rPr>
              <a:t>Microsoft Research Outreach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altLang="zh-CN" sz="1800" i="1" kern="0" dirty="0">
                <a:solidFill>
                  <a:srgbClr val="002060"/>
                </a:solidFill>
                <a:latin typeface="+mn-lt"/>
                <a:ea typeface="微软雅黑" pitchFamily="34" charset="-122"/>
              </a:rPr>
              <a:t>Redmond, WA USA</a:t>
            </a:r>
          </a:p>
        </p:txBody>
      </p:sp>
    </p:spTree>
    <p:extLst>
      <p:ext uri="{BB962C8B-B14F-4D97-AF65-F5344CB8AC3E}">
        <p14:creationId xmlns:p14="http://schemas.microsoft.com/office/powerpoint/2010/main" val="155977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208E3-A3E1-4C4B-B215-17DF8F4BE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Artificial Intelligence Means?</a:t>
            </a:r>
          </a:p>
        </p:txBody>
      </p:sp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BBE0CDE1-7D95-4DCE-A801-26EF54E55986}"/>
              </a:ext>
            </a:extLst>
          </p:cNvPr>
          <p:cNvSpPr/>
          <p:nvPr/>
        </p:nvSpPr>
        <p:spPr>
          <a:xfrm rot="10800000">
            <a:off x="439616" y="5638799"/>
            <a:ext cx="11523784" cy="1066800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21D25E-06EA-4F25-AFDF-4924C6A2165A}"/>
              </a:ext>
            </a:extLst>
          </p:cNvPr>
          <p:cNvSpPr txBox="1"/>
          <p:nvPr/>
        </p:nvSpPr>
        <p:spPr>
          <a:xfrm>
            <a:off x="4966580" y="5710534"/>
            <a:ext cx="2411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Sensing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9C696F2-ED6D-4179-9934-5C9149832997}"/>
              </a:ext>
            </a:extLst>
          </p:cNvPr>
          <p:cNvGrpSpPr/>
          <p:nvPr/>
        </p:nvGrpSpPr>
        <p:grpSpPr>
          <a:xfrm>
            <a:off x="2819400" y="4495799"/>
            <a:ext cx="6705600" cy="1066800"/>
            <a:chOff x="2819400" y="4495799"/>
            <a:chExt cx="6705600" cy="1066800"/>
          </a:xfrm>
        </p:grpSpPr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D3796634-EC1E-453B-BBF9-A29C3FC12E56}"/>
                </a:ext>
              </a:extLst>
            </p:cNvPr>
            <p:cNvSpPr/>
            <p:nvPr/>
          </p:nvSpPr>
          <p:spPr>
            <a:xfrm rot="10800000">
              <a:off x="2819400" y="4495799"/>
              <a:ext cx="6705600" cy="1066800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2F2AA5-3C06-4FD0-B261-D0193C4A4CD7}"/>
                </a:ext>
              </a:extLst>
            </p:cNvPr>
            <p:cNvSpPr txBox="1"/>
            <p:nvPr/>
          </p:nvSpPr>
          <p:spPr>
            <a:xfrm>
              <a:off x="4452818" y="4567534"/>
              <a:ext cx="34387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Recognition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C179BA2-06FD-497A-AEEE-DEC5DB52935C}"/>
              </a:ext>
            </a:extLst>
          </p:cNvPr>
          <p:cNvGrpSpPr/>
          <p:nvPr/>
        </p:nvGrpSpPr>
        <p:grpSpPr>
          <a:xfrm>
            <a:off x="4191000" y="3352800"/>
            <a:ext cx="3962400" cy="1066800"/>
            <a:chOff x="4191000" y="3352800"/>
            <a:chExt cx="3962400" cy="1066800"/>
          </a:xfrm>
        </p:grpSpPr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843B13C6-66F7-409F-96CA-215C36AF427A}"/>
                </a:ext>
              </a:extLst>
            </p:cNvPr>
            <p:cNvSpPr/>
            <p:nvPr/>
          </p:nvSpPr>
          <p:spPr>
            <a:xfrm rot="10800000">
              <a:off x="4191000" y="3352800"/>
              <a:ext cx="3962400" cy="1066800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C3D91D-D263-46A1-876D-AFEC0F666B7E}"/>
                </a:ext>
              </a:extLst>
            </p:cNvPr>
            <p:cNvSpPr txBox="1"/>
            <p:nvPr/>
          </p:nvSpPr>
          <p:spPr>
            <a:xfrm>
              <a:off x="4778228" y="3429000"/>
              <a:ext cx="278794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Cognition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99C87FF-4340-4F28-BEB9-4927CF8032EE}"/>
              </a:ext>
            </a:extLst>
          </p:cNvPr>
          <p:cNvGrpSpPr/>
          <p:nvPr/>
        </p:nvGrpSpPr>
        <p:grpSpPr>
          <a:xfrm>
            <a:off x="5029199" y="2209800"/>
            <a:ext cx="2286001" cy="1066800"/>
            <a:chOff x="5029199" y="2209800"/>
            <a:chExt cx="2286001" cy="1066800"/>
          </a:xfrm>
        </p:grpSpPr>
        <p:sp>
          <p:nvSpPr>
            <p:cNvPr id="8" name="Flowchart: Manual Operation 7">
              <a:extLst>
                <a:ext uri="{FF2B5EF4-FFF2-40B4-BE49-F238E27FC236}">
                  <a16:creationId xmlns:a16="http://schemas.microsoft.com/office/drawing/2014/main" id="{6BAF108D-41A1-45D4-AD32-8295D0DFCF84}"/>
                </a:ext>
              </a:extLst>
            </p:cNvPr>
            <p:cNvSpPr/>
            <p:nvPr/>
          </p:nvSpPr>
          <p:spPr>
            <a:xfrm rot="10800000">
              <a:off x="5029199" y="2209800"/>
              <a:ext cx="2286001" cy="1066800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00D37A-0DC2-4A6E-AD63-C578C50B208D}"/>
                </a:ext>
              </a:extLst>
            </p:cNvPr>
            <p:cNvSpPr txBox="1"/>
            <p:nvPr/>
          </p:nvSpPr>
          <p:spPr>
            <a:xfrm>
              <a:off x="5496373" y="2420033"/>
              <a:ext cx="13516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Creativity</a:t>
              </a:r>
            </a:p>
            <a:p>
              <a:pPr algn="ctr"/>
              <a:r>
                <a:rPr lang="en-US" dirty="0"/>
                <a:t>Intuition, …</a:t>
              </a:r>
            </a:p>
          </p:txBody>
        </p:sp>
      </p:grpSp>
      <p:grpSp>
        <p:nvGrpSpPr>
          <p:cNvPr id="13" name="群組 98">
            <a:extLst>
              <a:ext uri="{FF2B5EF4-FFF2-40B4-BE49-F238E27FC236}">
                <a16:creationId xmlns:a16="http://schemas.microsoft.com/office/drawing/2014/main" id="{7B015809-4507-42B8-A69F-D234B3F2A16E}"/>
              </a:ext>
            </a:extLst>
          </p:cNvPr>
          <p:cNvGrpSpPr/>
          <p:nvPr/>
        </p:nvGrpSpPr>
        <p:grpSpPr>
          <a:xfrm>
            <a:off x="5736943" y="1214215"/>
            <a:ext cx="870511" cy="762443"/>
            <a:chOff x="8454741" y="1266763"/>
            <a:chExt cx="2226932" cy="4067237"/>
          </a:xfrm>
        </p:grpSpPr>
        <p:grpSp>
          <p:nvGrpSpPr>
            <p:cNvPr id="14" name="Shape 700">
              <a:extLst>
                <a:ext uri="{FF2B5EF4-FFF2-40B4-BE49-F238E27FC236}">
                  <a16:creationId xmlns:a16="http://schemas.microsoft.com/office/drawing/2014/main" id="{B96D052B-35A0-45C8-8062-D96281833D1B}"/>
                </a:ext>
              </a:extLst>
            </p:cNvPr>
            <p:cNvGrpSpPr/>
            <p:nvPr/>
          </p:nvGrpSpPr>
          <p:grpSpPr>
            <a:xfrm rot="21045825">
              <a:off x="9277934" y="1266763"/>
              <a:ext cx="239599" cy="343246"/>
              <a:chOff x="6730350" y="2315900"/>
              <a:chExt cx="257700" cy="4201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03" name="Shape 701">
                <a:extLst>
                  <a:ext uri="{FF2B5EF4-FFF2-40B4-BE49-F238E27FC236}">
                    <a16:creationId xmlns:a16="http://schemas.microsoft.com/office/drawing/2014/main" id="{E6191992-A2A5-4372-A8A8-007289DEDB0A}"/>
                  </a:ext>
                </a:extLst>
              </p:cNvPr>
              <p:cNvSpPr/>
              <p:nvPr/>
            </p:nvSpPr>
            <p:spPr>
              <a:xfrm>
                <a:off x="6807900" y="2671250"/>
                <a:ext cx="102600" cy="22625"/>
              </a:xfrm>
              <a:custGeom>
                <a:avLst/>
                <a:gdLst/>
                <a:ahLst/>
                <a:cxnLst/>
                <a:rect l="0" t="0" r="0" b="0"/>
                <a:pathLst>
                  <a:path w="4104" h="905" extrusionOk="0">
                    <a:moveTo>
                      <a:pt x="1" y="1"/>
                    </a:moveTo>
                    <a:lnTo>
                      <a:pt x="1" y="905"/>
                    </a:lnTo>
                    <a:lnTo>
                      <a:pt x="4104" y="905"/>
                    </a:lnTo>
                    <a:lnTo>
                      <a:pt x="410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4" name="Shape 702">
                <a:extLst>
                  <a:ext uri="{FF2B5EF4-FFF2-40B4-BE49-F238E27FC236}">
                    <a16:creationId xmlns:a16="http://schemas.microsoft.com/office/drawing/2014/main" id="{A1F17BDB-ECA0-4CF6-BE54-EA68BDECE542}"/>
                  </a:ext>
                </a:extLst>
              </p:cNvPr>
              <p:cNvSpPr/>
              <p:nvPr/>
            </p:nvSpPr>
            <p:spPr>
              <a:xfrm>
                <a:off x="6807900" y="2636450"/>
                <a:ext cx="102600" cy="22625"/>
              </a:xfrm>
              <a:custGeom>
                <a:avLst/>
                <a:gdLst/>
                <a:ahLst/>
                <a:cxnLst/>
                <a:rect l="0" t="0" r="0" b="0"/>
                <a:pathLst>
                  <a:path w="4104" h="905" extrusionOk="0">
                    <a:moveTo>
                      <a:pt x="1" y="1"/>
                    </a:moveTo>
                    <a:lnTo>
                      <a:pt x="1" y="905"/>
                    </a:lnTo>
                    <a:lnTo>
                      <a:pt x="4104" y="905"/>
                    </a:lnTo>
                    <a:lnTo>
                      <a:pt x="410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5" name="Shape 703">
                <a:extLst>
                  <a:ext uri="{FF2B5EF4-FFF2-40B4-BE49-F238E27FC236}">
                    <a16:creationId xmlns:a16="http://schemas.microsoft.com/office/drawing/2014/main" id="{75064D58-47B9-473B-B99E-4F1883C7F8D5}"/>
                  </a:ext>
                </a:extLst>
              </p:cNvPr>
              <p:cNvSpPr/>
              <p:nvPr/>
            </p:nvSpPr>
            <p:spPr>
              <a:xfrm>
                <a:off x="6807900" y="2706075"/>
                <a:ext cx="102600" cy="29925"/>
              </a:xfrm>
              <a:custGeom>
                <a:avLst/>
                <a:gdLst/>
                <a:ahLst/>
                <a:cxnLst/>
                <a:rect l="0" t="0" r="0" b="0"/>
                <a:pathLst>
                  <a:path w="4104" h="1197" extrusionOk="0">
                    <a:moveTo>
                      <a:pt x="1" y="0"/>
                    </a:moveTo>
                    <a:lnTo>
                      <a:pt x="1" y="171"/>
                    </a:lnTo>
                    <a:lnTo>
                      <a:pt x="25" y="318"/>
                    </a:lnTo>
                    <a:lnTo>
                      <a:pt x="98" y="464"/>
                    </a:lnTo>
                    <a:lnTo>
                      <a:pt x="196" y="586"/>
                    </a:lnTo>
                    <a:lnTo>
                      <a:pt x="343" y="660"/>
                    </a:lnTo>
                    <a:lnTo>
                      <a:pt x="1881" y="1172"/>
                    </a:lnTo>
                    <a:lnTo>
                      <a:pt x="2052" y="1197"/>
                    </a:lnTo>
                    <a:lnTo>
                      <a:pt x="2223" y="1172"/>
                    </a:lnTo>
                    <a:lnTo>
                      <a:pt x="3762" y="660"/>
                    </a:lnTo>
                    <a:lnTo>
                      <a:pt x="3908" y="586"/>
                    </a:lnTo>
                    <a:lnTo>
                      <a:pt x="4006" y="464"/>
                    </a:lnTo>
                    <a:lnTo>
                      <a:pt x="4079" y="318"/>
                    </a:lnTo>
                    <a:lnTo>
                      <a:pt x="4104" y="171"/>
                    </a:lnTo>
                    <a:lnTo>
                      <a:pt x="41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6" name="Shape 704">
                <a:extLst>
                  <a:ext uri="{FF2B5EF4-FFF2-40B4-BE49-F238E27FC236}">
                    <a16:creationId xmlns:a16="http://schemas.microsoft.com/office/drawing/2014/main" id="{3C2C76BE-7EED-428B-8496-AEE8EA4E9890}"/>
                  </a:ext>
                </a:extLst>
              </p:cNvPr>
              <p:cNvSpPr/>
              <p:nvPr/>
            </p:nvSpPr>
            <p:spPr>
              <a:xfrm>
                <a:off x="6811575" y="2463675"/>
                <a:ext cx="95275" cy="160600"/>
              </a:xfrm>
              <a:custGeom>
                <a:avLst/>
                <a:gdLst/>
                <a:ahLst/>
                <a:cxnLst/>
                <a:rect l="0" t="0" r="0" b="0"/>
                <a:pathLst>
                  <a:path w="3811" h="6424" extrusionOk="0">
                    <a:moveTo>
                      <a:pt x="1905" y="0"/>
                    </a:moveTo>
                    <a:lnTo>
                      <a:pt x="928" y="831"/>
                    </a:lnTo>
                    <a:lnTo>
                      <a:pt x="855" y="879"/>
                    </a:lnTo>
                    <a:lnTo>
                      <a:pt x="782" y="904"/>
                    </a:lnTo>
                    <a:lnTo>
                      <a:pt x="684" y="879"/>
                    </a:lnTo>
                    <a:lnTo>
                      <a:pt x="611" y="831"/>
                    </a:lnTo>
                    <a:lnTo>
                      <a:pt x="0" y="318"/>
                    </a:lnTo>
                    <a:lnTo>
                      <a:pt x="1319" y="6423"/>
                    </a:lnTo>
                    <a:lnTo>
                      <a:pt x="2491" y="6423"/>
                    </a:lnTo>
                    <a:lnTo>
                      <a:pt x="3810" y="318"/>
                    </a:lnTo>
                    <a:lnTo>
                      <a:pt x="3200" y="831"/>
                    </a:lnTo>
                    <a:lnTo>
                      <a:pt x="3126" y="879"/>
                    </a:lnTo>
                    <a:lnTo>
                      <a:pt x="3029" y="904"/>
                    </a:lnTo>
                    <a:lnTo>
                      <a:pt x="2955" y="879"/>
                    </a:lnTo>
                    <a:lnTo>
                      <a:pt x="2882" y="831"/>
                    </a:lnTo>
                    <a:lnTo>
                      <a:pt x="19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7" name="Shape 705">
                <a:extLst>
                  <a:ext uri="{FF2B5EF4-FFF2-40B4-BE49-F238E27FC236}">
                    <a16:creationId xmlns:a16="http://schemas.microsoft.com/office/drawing/2014/main" id="{22324D22-43F6-4B76-9A5D-FEFDF7EC52F5}"/>
                  </a:ext>
                </a:extLst>
              </p:cNvPr>
              <p:cNvSpPr/>
              <p:nvPr/>
            </p:nvSpPr>
            <p:spPr>
              <a:xfrm>
                <a:off x="6730350" y="2315900"/>
                <a:ext cx="257700" cy="308375"/>
              </a:xfrm>
              <a:custGeom>
                <a:avLst/>
                <a:gdLst/>
                <a:ahLst/>
                <a:cxnLst/>
                <a:rect l="0" t="0" r="0" b="0"/>
                <a:pathLst>
                  <a:path w="10308" h="12335" extrusionOk="0">
                    <a:moveTo>
                      <a:pt x="5154" y="1"/>
                    </a:moveTo>
                    <a:lnTo>
                      <a:pt x="4617" y="25"/>
                    </a:lnTo>
                    <a:lnTo>
                      <a:pt x="4128" y="98"/>
                    </a:lnTo>
                    <a:lnTo>
                      <a:pt x="3615" y="245"/>
                    </a:lnTo>
                    <a:lnTo>
                      <a:pt x="3151" y="416"/>
                    </a:lnTo>
                    <a:lnTo>
                      <a:pt x="2712" y="636"/>
                    </a:lnTo>
                    <a:lnTo>
                      <a:pt x="2272" y="880"/>
                    </a:lnTo>
                    <a:lnTo>
                      <a:pt x="1881" y="1173"/>
                    </a:lnTo>
                    <a:lnTo>
                      <a:pt x="1515" y="1515"/>
                    </a:lnTo>
                    <a:lnTo>
                      <a:pt x="1198" y="1881"/>
                    </a:lnTo>
                    <a:lnTo>
                      <a:pt x="880" y="2272"/>
                    </a:lnTo>
                    <a:lnTo>
                      <a:pt x="636" y="2687"/>
                    </a:lnTo>
                    <a:lnTo>
                      <a:pt x="416" y="3151"/>
                    </a:lnTo>
                    <a:lnTo>
                      <a:pt x="245" y="3615"/>
                    </a:lnTo>
                    <a:lnTo>
                      <a:pt x="123" y="4104"/>
                    </a:lnTo>
                    <a:lnTo>
                      <a:pt x="50" y="4617"/>
                    </a:lnTo>
                    <a:lnTo>
                      <a:pt x="1" y="5154"/>
                    </a:lnTo>
                    <a:lnTo>
                      <a:pt x="25" y="5423"/>
                    </a:lnTo>
                    <a:lnTo>
                      <a:pt x="50" y="5691"/>
                    </a:lnTo>
                    <a:lnTo>
                      <a:pt x="123" y="6204"/>
                    </a:lnTo>
                    <a:lnTo>
                      <a:pt x="245" y="6693"/>
                    </a:lnTo>
                    <a:lnTo>
                      <a:pt x="416" y="7132"/>
                    </a:lnTo>
                    <a:lnTo>
                      <a:pt x="636" y="7572"/>
                    </a:lnTo>
                    <a:lnTo>
                      <a:pt x="856" y="7963"/>
                    </a:lnTo>
                    <a:lnTo>
                      <a:pt x="1100" y="8353"/>
                    </a:lnTo>
                    <a:lnTo>
                      <a:pt x="1369" y="8744"/>
                    </a:lnTo>
                    <a:lnTo>
                      <a:pt x="1906" y="9526"/>
                    </a:lnTo>
                    <a:lnTo>
                      <a:pt x="2150" y="9941"/>
                    </a:lnTo>
                    <a:lnTo>
                      <a:pt x="2394" y="10356"/>
                    </a:lnTo>
                    <a:lnTo>
                      <a:pt x="2614" y="10796"/>
                    </a:lnTo>
                    <a:lnTo>
                      <a:pt x="2810" y="11284"/>
                    </a:lnTo>
                    <a:lnTo>
                      <a:pt x="2980" y="11797"/>
                    </a:lnTo>
                    <a:lnTo>
                      <a:pt x="3103" y="12334"/>
                    </a:lnTo>
                    <a:lnTo>
                      <a:pt x="4079" y="12334"/>
                    </a:lnTo>
                    <a:lnTo>
                      <a:pt x="3249" y="8500"/>
                    </a:lnTo>
                    <a:lnTo>
                      <a:pt x="2663" y="5642"/>
                    </a:lnTo>
                    <a:lnTo>
                      <a:pt x="2663" y="5520"/>
                    </a:lnTo>
                    <a:lnTo>
                      <a:pt x="2712" y="5423"/>
                    </a:lnTo>
                    <a:lnTo>
                      <a:pt x="2785" y="5374"/>
                    </a:lnTo>
                    <a:lnTo>
                      <a:pt x="2883" y="5349"/>
                    </a:lnTo>
                    <a:lnTo>
                      <a:pt x="2956" y="5349"/>
                    </a:lnTo>
                    <a:lnTo>
                      <a:pt x="3054" y="5398"/>
                    </a:lnTo>
                    <a:lnTo>
                      <a:pt x="4031" y="6253"/>
                    </a:lnTo>
                    <a:lnTo>
                      <a:pt x="4983" y="5398"/>
                    </a:lnTo>
                    <a:lnTo>
                      <a:pt x="5081" y="5349"/>
                    </a:lnTo>
                    <a:lnTo>
                      <a:pt x="5227" y="5349"/>
                    </a:lnTo>
                    <a:lnTo>
                      <a:pt x="5325" y="5398"/>
                    </a:lnTo>
                    <a:lnTo>
                      <a:pt x="6278" y="6253"/>
                    </a:lnTo>
                    <a:lnTo>
                      <a:pt x="7254" y="5398"/>
                    </a:lnTo>
                    <a:lnTo>
                      <a:pt x="7352" y="5349"/>
                    </a:lnTo>
                    <a:lnTo>
                      <a:pt x="7425" y="5349"/>
                    </a:lnTo>
                    <a:lnTo>
                      <a:pt x="7523" y="5374"/>
                    </a:lnTo>
                    <a:lnTo>
                      <a:pt x="7596" y="5423"/>
                    </a:lnTo>
                    <a:lnTo>
                      <a:pt x="7645" y="5520"/>
                    </a:lnTo>
                    <a:lnTo>
                      <a:pt x="7645" y="5642"/>
                    </a:lnTo>
                    <a:lnTo>
                      <a:pt x="7059" y="8500"/>
                    </a:lnTo>
                    <a:lnTo>
                      <a:pt x="6229" y="12334"/>
                    </a:lnTo>
                    <a:lnTo>
                      <a:pt x="7206" y="12334"/>
                    </a:lnTo>
                    <a:lnTo>
                      <a:pt x="7328" y="11797"/>
                    </a:lnTo>
                    <a:lnTo>
                      <a:pt x="7499" y="11284"/>
                    </a:lnTo>
                    <a:lnTo>
                      <a:pt x="7694" y="10796"/>
                    </a:lnTo>
                    <a:lnTo>
                      <a:pt x="7914" y="10356"/>
                    </a:lnTo>
                    <a:lnTo>
                      <a:pt x="8158" y="9941"/>
                    </a:lnTo>
                    <a:lnTo>
                      <a:pt x="8402" y="9526"/>
                    </a:lnTo>
                    <a:lnTo>
                      <a:pt x="8940" y="8744"/>
                    </a:lnTo>
                    <a:lnTo>
                      <a:pt x="9208" y="8353"/>
                    </a:lnTo>
                    <a:lnTo>
                      <a:pt x="9453" y="7963"/>
                    </a:lnTo>
                    <a:lnTo>
                      <a:pt x="9672" y="7572"/>
                    </a:lnTo>
                    <a:lnTo>
                      <a:pt x="9892" y="7132"/>
                    </a:lnTo>
                    <a:lnTo>
                      <a:pt x="10063" y="6693"/>
                    </a:lnTo>
                    <a:lnTo>
                      <a:pt x="10185" y="6204"/>
                    </a:lnTo>
                    <a:lnTo>
                      <a:pt x="10259" y="5691"/>
                    </a:lnTo>
                    <a:lnTo>
                      <a:pt x="10283" y="5423"/>
                    </a:lnTo>
                    <a:lnTo>
                      <a:pt x="10307" y="5154"/>
                    </a:lnTo>
                    <a:lnTo>
                      <a:pt x="10259" y="4617"/>
                    </a:lnTo>
                    <a:lnTo>
                      <a:pt x="10185" y="4104"/>
                    </a:lnTo>
                    <a:lnTo>
                      <a:pt x="10063" y="3615"/>
                    </a:lnTo>
                    <a:lnTo>
                      <a:pt x="9892" y="3151"/>
                    </a:lnTo>
                    <a:lnTo>
                      <a:pt x="9672" y="2687"/>
                    </a:lnTo>
                    <a:lnTo>
                      <a:pt x="9428" y="2272"/>
                    </a:lnTo>
                    <a:lnTo>
                      <a:pt x="9111" y="1881"/>
                    </a:lnTo>
                    <a:lnTo>
                      <a:pt x="8793" y="1515"/>
                    </a:lnTo>
                    <a:lnTo>
                      <a:pt x="8427" y="1173"/>
                    </a:lnTo>
                    <a:lnTo>
                      <a:pt x="8036" y="880"/>
                    </a:lnTo>
                    <a:lnTo>
                      <a:pt x="7596" y="636"/>
                    </a:lnTo>
                    <a:lnTo>
                      <a:pt x="7157" y="416"/>
                    </a:lnTo>
                    <a:lnTo>
                      <a:pt x="6693" y="245"/>
                    </a:lnTo>
                    <a:lnTo>
                      <a:pt x="6180" y="98"/>
                    </a:lnTo>
                    <a:lnTo>
                      <a:pt x="5691" y="25"/>
                    </a:lnTo>
                    <a:lnTo>
                      <a:pt x="515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sp>
          <p:nvSpPr>
            <p:cNvPr id="15" name="Shape 710">
              <a:extLst>
                <a:ext uri="{FF2B5EF4-FFF2-40B4-BE49-F238E27FC236}">
                  <a16:creationId xmlns:a16="http://schemas.microsoft.com/office/drawing/2014/main" id="{A9E4DBF5-7434-4921-AD02-E89C842559B2}"/>
                </a:ext>
              </a:extLst>
            </p:cNvPr>
            <p:cNvSpPr/>
            <p:nvPr/>
          </p:nvSpPr>
          <p:spPr>
            <a:xfrm>
              <a:off x="9597123" y="1298331"/>
              <a:ext cx="183962" cy="318717"/>
            </a:xfrm>
            <a:custGeom>
              <a:avLst/>
              <a:gdLst/>
              <a:ahLst/>
              <a:cxnLst/>
              <a:rect l="0" t="0" r="0" b="0"/>
              <a:pathLst>
                <a:path w="11870" h="20565" extrusionOk="0">
                  <a:moveTo>
                    <a:pt x="6301" y="977"/>
                  </a:moveTo>
                  <a:lnTo>
                    <a:pt x="6423" y="1002"/>
                  </a:lnTo>
                  <a:lnTo>
                    <a:pt x="6497" y="1075"/>
                  </a:lnTo>
                  <a:lnTo>
                    <a:pt x="6570" y="1148"/>
                  </a:lnTo>
                  <a:lnTo>
                    <a:pt x="6594" y="1270"/>
                  </a:lnTo>
                  <a:lnTo>
                    <a:pt x="6570" y="1368"/>
                  </a:lnTo>
                  <a:lnTo>
                    <a:pt x="6497" y="1466"/>
                  </a:lnTo>
                  <a:lnTo>
                    <a:pt x="6423" y="1515"/>
                  </a:lnTo>
                  <a:lnTo>
                    <a:pt x="6301" y="1539"/>
                  </a:lnTo>
                  <a:lnTo>
                    <a:pt x="5569" y="1539"/>
                  </a:lnTo>
                  <a:lnTo>
                    <a:pt x="5446" y="1515"/>
                  </a:lnTo>
                  <a:lnTo>
                    <a:pt x="5373" y="1466"/>
                  </a:lnTo>
                  <a:lnTo>
                    <a:pt x="5300" y="1368"/>
                  </a:lnTo>
                  <a:lnTo>
                    <a:pt x="5276" y="1270"/>
                  </a:lnTo>
                  <a:lnTo>
                    <a:pt x="5300" y="1148"/>
                  </a:lnTo>
                  <a:lnTo>
                    <a:pt x="5373" y="1075"/>
                  </a:lnTo>
                  <a:lnTo>
                    <a:pt x="5446" y="1002"/>
                  </a:lnTo>
                  <a:lnTo>
                    <a:pt x="5569" y="977"/>
                  </a:lnTo>
                  <a:close/>
                  <a:moveTo>
                    <a:pt x="10575" y="2565"/>
                  </a:moveTo>
                  <a:lnTo>
                    <a:pt x="10575" y="16706"/>
                  </a:lnTo>
                  <a:lnTo>
                    <a:pt x="1295" y="16706"/>
                  </a:lnTo>
                  <a:lnTo>
                    <a:pt x="1295" y="2565"/>
                  </a:lnTo>
                  <a:close/>
                  <a:moveTo>
                    <a:pt x="5935" y="17780"/>
                  </a:moveTo>
                  <a:lnTo>
                    <a:pt x="6106" y="17805"/>
                  </a:lnTo>
                  <a:lnTo>
                    <a:pt x="6277" y="17854"/>
                  </a:lnTo>
                  <a:lnTo>
                    <a:pt x="6423" y="17927"/>
                  </a:lnTo>
                  <a:lnTo>
                    <a:pt x="6545" y="18025"/>
                  </a:lnTo>
                  <a:lnTo>
                    <a:pt x="6643" y="18147"/>
                  </a:lnTo>
                  <a:lnTo>
                    <a:pt x="6716" y="18293"/>
                  </a:lnTo>
                  <a:lnTo>
                    <a:pt x="6765" y="18464"/>
                  </a:lnTo>
                  <a:lnTo>
                    <a:pt x="6790" y="18635"/>
                  </a:lnTo>
                  <a:lnTo>
                    <a:pt x="6765" y="18806"/>
                  </a:lnTo>
                  <a:lnTo>
                    <a:pt x="6716" y="18977"/>
                  </a:lnTo>
                  <a:lnTo>
                    <a:pt x="6643" y="19124"/>
                  </a:lnTo>
                  <a:lnTo>
                    <a:pt x="6545" y="19246"/>
                  </a:lnTo>
                  <a:lnTo>
                    <a:pt x="6423" y="19343"/>
                  </a:lnTo>
                  <a:lnTo>
                    <a:pt x="6277" y="19417"/>
                  </a:lnTo>
                  <a:lnTo>
                    <a:pt x="6106" y="19465"/>
                  </a:lnTo>
                  <a:lnTo>
                    <a:pt x="5935" y="19490"/>
                  </a:lnTo>
                  <a:lnTo>
                    <a:pt x="5764" y="19465"/>
                  </a:lnTo>
                  <a:lnTo>
                    <a:pt x="5593" y="19417"/>
                  </a:lnTo>
                  <a:lnTo>
                    <a:pt x="5446" y="19343"/>
                  </a:lnTo>
                  <a:lnTo>
                    <a:pt x="5324" y="19246"/>
                  </a:lnTo>
                  <a:lnTo>
                    <a:pt x="5227" y="19124"/>
                  </a:lnTo>
                  <a:lnTo>
                    <a:pt x="5153" y="18977"/>
                  </a:lnTo>
                  <a:lnTo>
                    <a:pt x="5105" y="18806"/>
                  </a:lnTo>
                  <a:lnTo>
                    <a:pt x="5080" y="18635"/>
                  </a:lnTo>
                  <a:lnTo>
                    <a:pt x="5105" y="18464"/>
                  </a:lnTo>
                  <a:lnTo>
                    <a:pt x="5153" y="18293"/>
                  </a:lnTo>
                  <a:lnTo>
                    <a:pt x="5227" y="18147"/>
                  </a:lnTo>
                  <a:lnTo>
                    <a:pt x="5324" y="18025"/>
                  </a:lnTo>
                  <a:lnTo>
                    <a:pt x="5446" y="17927"/>
                  </a:lnTo>
                  <a:lnTo>
                    <a:pt x="5593" y="17854"/>
                  </a:lnTo>
                  <a:lnTo>
                    <a:pt x="5764" y="17805"/>
                  </a:lnTo>
                  <a:lnTo>
                    <a:pt x="5935" y="17780"/>
                  </a:lnTo>
                  <a:close/>
                  <a:moveTo>
                    <a:pt x="1295" y="0"/>
                  </a:moveTo>
                  <a:lnTo>
                    <a:pt x="1026" y="25"/>
                  </a:lnTo>
                  <a:lnTo>
                    <a:pt x="782" y="98"/>
                  </a:lnTo>
                  <a:lnTo>
                    <a:pt x="562" y="220"/>
                  </a:lnTo>
                  <a:lnTo>
                    <a:pt x="366" y="367"/>
                  </a:lnTo>
                  <a:lnTo>
                    <a:pt x="220" y="562"/>
                  </a:lnTo>
                  <a:lnTo>
                    <a:pt x="98" y="782"/>
                  </a:lnTo>
                  <a:lnTo>
                    <a:pt x="25" y="1026"/>
                  </a:lnTo>
                  <a:lnTo>
                    <a:pt x="0" y="1295"/>
                  </a:lnTo>
                  <a:lnTo>
                    <a:pt x="0" y="19270"/>
                  </a:lnTo>
                  <a:lnTo>
                    <a:pt x="25" y="19539"/>
                  </a:lnTo>
                  <a:lnTo>
                    <a:pt x="98" y="19783"/>
                  </a:lnTo>
                  <a:lnTo>
                    <a:pt x="220" y="20003"/>
                  </a:lnTo>
                  <a:lnTo>
                    <a:pt x="366" y="20198"/>
                  </a:lnTo>
                  <a:lnTo>
                    <a:pt x="562" y="20345"/>
                  </a:lnTo>
                  <a:lnTo>
                    <a:pt x="782" y="20467"/>
                  </a:lnTo>
                  <a:lnTo>
                    <a:pt x="1026" y="20540"/>
                  </a:lnTo>
                  <a:lnTo>
                    <a:pt x="1295" y="20565"/>
                  </a:lnTo>
                  <a:lnTo>
                    <a:pt x="10575" y="20565"/>
                  </a:lnTo>
                  <a:lnTo>
                    <a:pt x="10844" y="20540"/>
                  </a:lnTo>
                  <a:lnTo>
                    <a:pt x="11088" y="20467"/>
                  </a:lnTo>
                  <a:lnTo>
                    <a:pt x="11308" y="20345"/>
                  </a:lnTo>
                  <a:lnTo>
                    <a:pt x="11503" y="20198"/>
                  </a:lnTo>
                  <a:lnTo>
                    <a:pt x="11650" y="20003"/>
                  </a:lnTo>
                  <a:lnTo>
                    <a:pt x="11772" y="19783"/>
                  </a:lnTo>
                  <a:lnTo>
                    <a:pt x="11845" y="19539"/>
                  </a:lnTo>
                  <a:lnTo>
                    <a:pt x="11870" y="19270"/>
                  </a:lnTo>
                  <a:lnTo>
                    <a:pt x="11870" y="1295"/>
                  </a:lnTo>
                  <a:lnTo>
                    <a:pt x="11845" y="1026"/>
                  </a:lnTo>
                  <a:lnTo>
                    <a:pt x="11772" y="782"/>
                  </a:lnTo>
                  <a:lnTo>
                    <a:pt x="11650" y="562"/>
                  </a:lnTo>
                  <a:lnTo>
                    <a:pt x="11503" y="367"/>
                  </a:lnTo>
                  <a:lnTo>
                    <a:pt x="11308" y="220"/>
                  </a:lnTo>
                  <a:lnTo>
                    <a:pt x="11088" y="98"/>
                  </a:lnTo>
                  <a:lnTo>
                    <a:pt x="10844" y="25"/>
                  </a:lnTo>
                  <a:lnTo>
                    <a:pt x="1057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grpSp>
          <p:nvGrpSpPr>
            <p:cNvPr id="16" name="Shape 718">
              <a:extLst>
                <a:ext uri="{FF2B5EF4-FFF2-40B4-BE49-F238E27FC236}">
                  <a16:creationId xmlns:a16="http://schemas.microsoft.com/office/drawing/2014/main" id="{4FE9B519-4345-4A3E-B01D-6288052BE4C0}"/>
                </a:ext>
              </a:extLst>
            </p:cNvPr>
            <p:cNvGrpSpPr/>
            <p:nvPr/>
          </p:nvGrpSpPr>
          <p:grpSpPr>
            <a:xfrm rot="622696">
              <a:off x="8891252" y="1360776"/>
              <a:ext cx="455259" cy="324710"/>
              <a:chOff x="5255200" y="3006475"/>
              <a:chExt cx="511700" cy="3785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101" name="Shape 719">
                <a:extLst>
                  <a:ext uri="{FF2B5EF4-FFF2-40B4-BE49-F238E27FC236}">
                    <a16:creationId xmlns:a16="http://schemas.microsoft.com/office/drawing/2014/main" id="{56648F85-9BE8-4309-B90D-31CA61C738FA}"/>
                  </a:ext>
                </a:extLst>
              </p:cNvPr>
              <p:cNvSpPr/>
              <p:nvPr/>
            </p:nvSpPr>
            <p:spPr>
              <a:xfrm>
                <a:off x="5255200" y="3006475"/>
                <a:ext cx="349900" cy="349875"/>
              </a:xfrm>
              <a:custGeom>
                <a:avLst/>
                <a:gdLst/>
                <a:ahLst/>
                <a:cxnLst/>
                <a:rect l="0" t="0" r="0" b="0"/>
                <a:pathLst>
                  <a:path w="13996" h="13995" extrusionOk="0">
                    <a:moveTo>
                      <a:pt x="6986" y="4714"/>
                    </a:moveTo>
                    <a:lnTo>
                      <a:pt x="7206" y="4738"/>
                    </a:lnTo>
                    <a:lnTo>
                      <a:pt x="7425" y="4763"/>
                    </a:lnTo>
                    <a:lnTo>
                      <a:pt x="7645" y="4812"/>
                    </a:lnTo>
                    <a:lnTo>
                      <a:pt x="7841" y="4885"/>
                    </a:lnTo>
                    <a:lnTo>
                      <a:pt x="8060" y="4983"/>
                    </a:lnTo>
                    <a:lnTo>
                      <a:pt x="8256" y="5105"/>
                    </a:lnTo>
                    <a:lnTo>
                      <a:pt x="8427" y="5227"/>
                    </a:lnTo>
                    <a:lnTo>
                      <a:pt x="8598" y="5398"/>
                    </a:lnTo>
                    <a:lnTo>
                      <a:pt x="8769" y="5569"/>
                    </a:lnTo>
                    <a:lnTo>
                      <a:pt x="8891" y="5740"/>
                    </a:lnTo>
                    <a:lnTo>
                      <a:pt x="9013" y="5935"/>
                    </a:lnTo>
                    <a:lnTo>
                      <a:pt x="9111" y="6155"/>
                    </a:lnTo>
                    <a:lnTo>
                      <a:pt x="9184" y="6350"/>
                    </a:lnTo>
                    <a:lnTo>
                      <a:pt x="9233" y="6570"/>
                    </a:lnTo>
                    <a:lnTo>
                      <a:pt x="9257" y="6790"/>
                    </a:lnTo>
                    <a:lnTo>
                      <a:pt x="9257" y="7010"/>
                    </a:lnTo>
                    <a:lnTo>
                      <a:pt x="9257" y="7229"/>
                    </a:lnTo>
                    <a:lnTo>
                      <a:pt x="9233" y="7425"/>
                    </a:lnTo>
                    <a:lnTo>
                      <a:pt x="9184" y="7645"/>
                    </a:lnTo>
                    <a:lnTo>
                      <a:pt x="9111" y="7864"/>
                    </a:lnTo>
                    <a:lnTo>
                      <a:pt x="9013" y="8060"/>
                    </a:lnTo>
                    <a:lnTo>
                      <a:pt x="8891" y="8255"/>
                    </a:lnTo>
                    <a:lnTo>
                      <a:pt x="8769" y="8451"/>
                    </a:lnTo>
                    <a:lnTo>
                      <a:pt x="8598" y="8622"/>
                    </a:lnTo>
                    <a:lnTo>
                      <a:pt x="8427" y="8768"/>
                    </a:lnTo>
                    <a:lnTo>
                      <a:pt x="8256" y="8915"/>
                    </a:lnTo>
                    <a:lnTo>
                      <a:pt x="8060" y="9012"/>
                    </a:lnTo>
                    <a:lnTo>
                      <a:pt x="7841" y="9110"/>
                    </a:lnTo>
                    <a:lnTo>
                      <a:pt x="7645" y="9183"/>
                    </a:lnTo>
                    <a:lnTo>
                      <a:pt x="7425" y="9232"/>
                    </a:lnTo>
                    <a:lnTo>
                      <a:pt x="7206" y="9257"/>
                    </a:lnTo>
                    <a:lnTo>
                      <a:pt x="6986" y="9281"/>
                    </a:lnTo>
                    <a:lnTo>
                      <a:pt x="6766" y="9257"/>
                    </a:lnTo>
                    <a:lnTo>
                      <a:pt x="6546" y="9232"/>
                    </a:lnTo>
                    <a:lnTo>
                      <a:pt x="6351" y="9183"/>
                    </a:lnTo>
                    <a:lnTo>
                      <a:pt x="6131" y="9110"/>
                    </a:lnTo>
                    <a:lnTo>
                      <a:pt x="5936" y="9012"/>
                    </a:lnTo>
                    <a:lnTo>
                      <a:pt x="5740" y="8915"/>
                    </a:lnTo>
                    <a:lnTo>
                      <a:pt x="5545" y="8768"/>
                    </a:lnTo>
                    <a:lnTo>
                      <a:pt x="5374" y="8622"/>
                    </a:lnTo>
                    <a:lnTo>
                      <a:pt x="5227" y="8451"/>
                    </a:lnTo>
                    <a:lnTo>
                      <a:pt x="5081" y="8255"/>
                    </a:lnTo>
                    <a:lnTo>
                      <a:pt x="4983" y="8060"/>
                    </a:lnTo>
                    <a:lnTo>
                      <a:pt x="4885" y="7864"/>
                    </a:lnTo>
                    <a:lnTo>
                      <a:pt x="4812" y="7645"/>
                    </a:lnTo>
                    <a:lnTo>
                      <a:pt x="4763" y="7425"/>
                    </a:lnTo>
                    <a:lnTo>
                      <a:pt x="4714" y="7229"/>
                    </a:lnTo>
                    <a:lnTo>
                      <a:pt x="4714" y="7010"/>
                    </a:lnTo>
                    <a:lnTo>
                      <a:pt x="4714" y="6790"/>
                    </a:lnTo>
                    <a:lnTo>
                      <a:pt x="4763" y="6570"/>
                    </a:lnTo>
                    <a:lnTo>
                      <a:pt x="4812" y="6350"/>
                    </a:lnTo>
                    <a:lnTo>
                      <a:pt x="4885" y="6155"/>
                    </a:lnTo>
                    <a:lnTo>
                      <a:pt x="4983" y="5935"/>
                    </a:lnTo>
                    <a:lnTo>
                      <a:pt x="5081" y="5740"/>
                    </a:lnTo>
                    <a:lnTo>
                      <a:pt x="5227" y="5569"/>
                    </a:lnTo>
                    <a:lnTo>
                      <a:pt x="5374" y="5398"/>
                    </a:lnTo>
                    <a:lnTo>
                      <a:pt x="5545" y="5227"/>
                    </a:lnTo>
                    <a:lnTo>
                      <a:pt x="5740" y="5105"/>
                    </a:lnTo>
                    <a:lnTo>
                      <a:pt x="5936" y="4983"/>
                    </a:lnTo>
                    <a:lnTo>
                      <a:pt x="6131" y="4885"/>
                    </a:lnTo>
                    <a:lnTo>
                      <a:pt x="6351" y="4812"/>
                    </a:lnTo>
                    <a:lnTo>
                      <a:pt x="6546" y="4763"/>
                    </a:lnTo>
                    <a:lnTo>
                      <a:pt x="6766" y="4738"/>
                    </a:lnTo>
                    <a:lnTo>
                      <a:pt x="6986" y="4714"/>
                    </a:lnTo>
                    <a:close/>
                    <a:moveTo>
                      <a:pt x="6497" y="0"/>
                    </a:moveTo>
                    <a:lnTo>
                      <a:pt x="6375" y="25"/>
                    </a:lnTo>
                    <a:lnTo>
                      <a:pt x="6253" y="49"/>
                    </a:lnTo>
                    <a:lnTo>
                      <a:pt x="6131" y="122"/>
                    </a:lnTo>
                    <a:lnTo>
                      <a:pt x="6033" y="196"/>
                    </a:lnTo>
                    <a:lnTo>
                      <a:pt x="5936" y="293"/>
                    </a:lnTo>
                    <a:lnTo>
                      <a:pt x="5862" y="391"/>
                    </a:lnTo>
                    <a:lnTo>
                      <a:pt x="5813" y="513"/>
                    </a:lnTo>
                    <a:lnTo>
                      <a:pt x="5789" y="635"/>
                    </a:lnTo>
                    <a:lnTo>
                      <a:pt x="5618" y="2076"/>
                    </a:lnTo>
                    <a:lnTo>
                      <a:pt x="5325" y="2174"/>
                    </a:lnTo>
                    <a:lnTo>
                      <a:pt x="5032" y="2296"/>
                    </a:lnTo>
                    <a:lnTo>
                      <a:pt x="4763" y="2418"/>
                    </a:lnTo>
                    <a:lnTo>
                      <a:pt x="4495" y="2565"/>
                    </a:lnTo>
                    <a:lnTo>
                      <a:pt x="3347" y="1661"/>
                    </a:lnTo>
                    <a:lnTo>
                      <a:pt x="3225" y="1588"/>
                    </a:lnTo>
                    <a:lnTo>
                      <a:pt x="3103" y="1539"/>
                    </a:lnTo>
                    <a:lnTo>
                      <a:pt x="2980" y="1514"/>
                    </a:lnTo>
                    <a:lnTo>
                      <a:pt x="2736" y="1514"/>
                    </a:lnTo>
                    <a:lnTo>
                      <a:pt x="2590" y="1563"/>
                    </a:lnTo>
                    <a:lnTo>
                      <a:pt x="2492" y="1637"/>
                    </a:lnTo>
                    <a:lnTo>
                      <a:pt x="2394" y="1710"/>
                    </a:lnTo>
                    <a:lnTo>
                      <a:pt x="1710" y="2394"/>
                    </a:lnTo>
                    <a:lnTo>
                      <a:pt x="1613" y="2491"/>
                    </a:lnTo>
                    <a:lnTo>
                      <a:pt x="1564" y="2614"/>
                    </a:lnTo>
                    <a:lnTo>
                      <a:pt x="1515" y="2736"/>
                    </a:lnTo>
                    <a:lnTo>
                      <a:pt x="1491" y="2858"/>
                    </a:lnTo>
                    <a:lnTo>
                      <a:pt x="1491" y="3004"/>
                    </a:lnTo>
                    <a:lnTo>
                      <a:pt x="1515" y="3126"/>
                    </a:lnTo>
                    <a:lnTo>
                      <a:pt x="1564" y="3249"/>
                    </a:lnTo>
                    <a:lnTo>
                      <a:pt x="1637" y="3346"/>
                    </a:lnTo>
                    <a:lnTo>
                      <a:pt x="2541" y="4494"/>
                    </a:lnTo>
                    <a:lnTo>
                      <a:pt x="2394" y="4763"/>
                    </a:lnTo>
                    <a:lnTo>
                      <a:pt x="2272" y="5056"/>
                    </a:lnTo>
                    <a:lnTo>
                      <a:pt x="2174" y="5349"/>
                    </a:lnTo>
                    <a:lnTo>
                      <a:pt x="2077" y="5642"/>
                    </a:lnTo>
                    <a:lnTo>
                      <a:pt x="636" y="5789"/>
                    </a:lnTo>
                    <a:lnTo>
                      <a:pt x="514" y="5837"/>
                    </a:lnTo>
                    <a:lnTo>
                      <a:pt x="392" y="5886"/>
                    </a:lnTo>
                    <a:lnTo>
                      <a:pt x="269" y="5959"/>
                    </a:lnTo>
                    <a:lnTo>
                      <a:pt x="172" y="6033"/>
                    </a:lnTo>
                    <a:lnTo>
                      <a:pt x="99" y="6155"/>
                    </a:lnTo>
                    <a:lnTo>
                      <a:pt x="50" y="6253"/>
                    </a:lnTo>
                    <a:lnTo>
                      <a:pt x="1" y="6399"/>
                    </a:lnTo>
                    <a:lnTo>
                      <a:pt x="1" y="6521"/>
                    </a:lnTo>
                    <a:lnTo>
                      <a:pt x="1" y="7474"/>
                    </a:lnTo>
                    <a:lnTo>
                      <a:pt x="1" y="7620"/>
                    </a:lnTo>
                    <a:lnTo>
                      <a:pt x="50" y="7742"/>
                    </a:lnTo>
                    <a:lnTo>
                      <a:pt x="99" y="7864"/>
                    </a:lnTo>
                    <a:lnTo>
                      <a:pt x="172" y="7962"/>
                    </a:lnTo>
                    <a:lnTo>
                      <a:pt x="269" y="8060"/>
                    </a:lnTo>
                    <a:lnTo>
                      <a:pt x="392" y="8133"/>
                    </a:lnTo>
                    <a:lnTo>
                      <a:pt x="514" y="8182"/>
                    </a:lnTo>
                    <a:lnTo>
                      <a:pt x="636" y="8206"/>
                    </a:lnTo>
                    <a:lnTo>
                      <a:pt x="2077" y="8377"/>
                    </a:lnTo>
                    <a:lnTo>
                      <a:pt x="2174" y="8670"/>
                    </a:lnTo>
                    <a:lnTo>
                      <a:pt x="2272" y="8939"/>
                    </a:lnTo>
                    <a:lnTo>
                      <a:pt x="2394" y="9232"/>
                    </a:lnTo>
                    <a:lnTo>
                      <a:pt x="2541" y="9501"/>
                    </a:lnTo>
                    <a:lnTo>
                      <a:pt x="1637" y="10649"/>
                    </a:lnTo>
                    <a:lnTo>
                      <a:pt x="1564" y="10771"/>
                    </a:lnTo>
                    <a:lnTo>
                      <a:pt x="1515" y="10893"/>
                    </a:lnTo>
                    <a:lnTo>
                      <a:pt x="1491" y="11015"/>
                    </a:lnTo>
                    <a:lnTo>
                      <a:pt x="1491" y="11137"/>
                    </a:lnTo>
                    <a:lnTo>
                      <a:pt x="1515" y="11259"/>
                    </a:lnTo>
                    <a:lnTo>
                      <a:pt x="1564" y="11381"/>
                    </a:lnTo>
                    <a:lnTo>
                      <a:pt x="1613" y="11504"/>
                    </a:lnTo>
                    <a:lnTo>
                      <a:pt x="1710" y="11601"/>
                    </a:lnTo>
                    <a:lnTo>
                      <a:pt x="2394" y="12285"/>
                    </a:lnTo>
                    <a:lnTo>
                      <a:pt x="2492" y="12383"/>
                    </a:lnTo>
                    <a:lnTo>
                      <a:pt x="2590" y="12432"/>
                    </a:lnTo>
                    <a:lnTo>
                      <a:pt x="2736" y="12480"/>
                    </a:lnTo>
                    <a:lnTo>
                      <a:pt x="2858" y="12505"/>
                    </a:lnTo>
                    <a:lnTo>
                      <a:pt x="2980" y="12505"/>
                    </a:lnTo>
                    <a:lnTo>
                      <a:pt x="3103" y="12456"/>
                    </a:lnTo>
                    <a:lnTo>
                      <a:pt x="3225" y="12407"/>
                    </a:lnTo>
                    <a:lnTo>
                      <a:pt x="3347" y="12358"/>
                    </a:lnTo>
                    <a:lnTo>
                      <a:pt x="4495" y="11455"/>
                    </a:lnTo>
                    <a:lnTo>
                      <a:pt x="4763" y="11577"/>
                    </a:lnTo>
                    <a:lnTo>
                      <a:pt x="5032" y="11723"/>
                    </a:lnTo>
                    <a:lnTo>
                      <a:pt x="5325" y="11821"/>
                    </a:lnTo>
                    <a:lnTo>
                      <a:pt x="5618" y="11919"/>
                    </a:lnTo>
                    <a:lnTo>
                      <a:pt x="5789" y="13360"/>
                    </a:lnTo>
                    <a:lnTo>
                      <a:pt x="5813" y="13482"/>
                    </a:lnTo>
                    <a:lnTo>
                      <a:pt x="5862" y="13604"/>
                    </a:lnTo>
                    <a:lnTo>
                      <a:pt x="5936" y="13726"/>
                    </a:lnTo>
                    <a:lnTo>
                      <a:pt x="6033" y="13824"/>
                    </a:lnTo>
                    <a:lnTo>
                      <a:pt x="6131" y="13897"/>
                    </a:lnTo>
                    <a:lnTo>
                      <a:pt x="6253" y="13946"/>
                    </a:lnTo>
                    <a:lnTo>
                      <a:pt x="6375" y="13995"/>
                    </a:lnTo>
                    <a:lnTo>
                      <a:pt x="7596" y="13995"/>
                    </a:lnTo>
                    <a:lnTo>
                      <a:pt x="7743" y="13946"/>
                    </a:lnTo>
                    <a:lnTo>
                      <a:pt x="7841" y="13897"/>
                    </a:lnTo>
                    <a:lnTo>
                      <a:pt x="7963" y="13824"/>
                    </a:lnTo>
                    <a:lnTo>
                      <a:pt x="8036" y="13726"/>
                    </a:lnTo>
                    <a:lnTo>
                      <a:pt x="8109" y="13604"/>
                    </a:lnTo>
                    <a:lnTo>
                      <a:pt x="8158" y="13482"/>
                    </a:lnTo>
                    <a:lnTo>
                      <a:pt x="8183" y="13360"/>
                    </a:lnTo>
                    <a:lnTo>
                      <a:pt x="8353" y="11919"/>
                    </a:lnTo>
                    <a:lnTo>
                      <a:pt x="8647" y="11821"/>
                    </a:lnTo>
                    <a:lnTo>
                      <a:pt x="8940" y="11723"/>
                    </a:lnTo>
                    <a:lnTo>
                      <a:pt x="9233" y="11577"/>
                    </a:lnTo>
                    <a:lnTo>
                      <a:pt x="9501" y="11455"/>
                    </a:lnTo>
                    <a:lnTo>
                      <a:pt x="10649" y="12358"/>
                    </a:lnTo>
                    <a:lnTo>
                      <a:pt x="10747" y="12407"/>
                    </a:lnTo>
                    <a:lnTo>
                      <a:pt x="10869" y="12456"/>
                    </a:lnTo>
                    <a:lnTo>
                      <a:pt x="10991" y="12505"/>
                    </a:lnTo>
                    <a:lnTo>
                      <a:pt x="11138" y="12505"/>
                    </a:lnTo>
                    <a:lnTo>
                      <a:pt x="11260" y="12480"/>
                    </a:lnTo>
                    <a:lnTo>
                      <a:pt x="11382" y="12432"/>
                    </a:lnTo>
                    <a:lnTo>
                      <a:pt x="11504" y="12383"/>
                    </a:lnTo>
                    <a:lnTo>
                      <a:pt x="11602" y="12285"/>
                    </a:lnTo>
                    <a:lnTo>
                      <a:pt x="12286" y="11601"/>
                    </a:lnTo>
                    <a:lnTo>
                      <a:pt x="12359" y="11504"/>
                    </a:lnTo>
                    <a:lnTo>
                      <a:pt x="12432" y="11381"/>
                    </a:lnTo>
                    <a:lnTo>
                      <a:pt x="12457" y="11259"/>
                    </a:lnTo>
                    <a:lnTo>
                      <a:pt x="12481" y="11137"/>
                    </a:lnTo>
                    <a:lnTo>
                      <a:pt x="12481" y="11015"/>
                    </a:lnTo>
                    <a:lnTo>
                      <a:pt x="12457" y="10893"/>
                    </a:lnTo>
                    <a:lnTo>
                      <a:pt x="12408" y="10771"/>
                    </a:lnTo>
                    <a:lnTo>
                      <a:pt x="12334" y="10649"/>
                    </a:lnTo>
                    <a:lnTo>
                      <a:pt x="11431" y="9501"/>
                    </a:lnTo>
                    <a:lnTo>
                      <a:pt x="11577" y="9232"/>
                    </a:lnTo>
                    <a:lnTo>
                      <a:pt x="11699" y="8939"/>
                    </a:lnTo>
                    <a:lnTo>
                      <a:pt x="11822" y="8670"/>
                    </a:lnTo>
                    <a:lnTo>
                      <a:pt x="11895" y="8377"/>
                    </a:lnTo>
                    <a:lnTo>
                      <a:pt x="13360" y="8206"/>
                    </a:lnTo>
                    <a:lnTo>
                      <a:pt x="13482" y="8182"/>
                    </a:lnTo>
                    <a:lnTo>
                      <a:pt x="13604" y="8133"/>
                    </a:lnTo>
                    <a:lnTo>
                      <a:pt x="13702" y="8060"/>
                    </a:lnTo>
                    <a:lnTo>
                      <a:pt x="13800" y="7962"/>
                    </a:lnTo>
                    <a:lnTo>
                      <a:pt x="13873" y="7864"/>
                    </a:lnTo>
                    <a:lnTo>
                      <a:pt x="13946" y="7742"/>
                    </a:lnTo>
                    <a:lnTo>
                      <a:pt x="13971" y="7620"/>
                    </a:lnTo>
                    <a:lnTo>
                      <a:pt x="13995" y="7474"/>
                    </a:lnTo>
                    <a:lnTo>
                      <a:pt x="13995" y="6521"/>
                    </a:lnTo>
                    <a:lnTo>
                      <a:pt x="13971" y="6399"/>
                    </a:lnTo>
                    <a:lnTo>
                      <a:pt x="13946" y="6253"/>
                    </a:lnTo>
                    <a:lnTo>
                      <a:pt x="13873" y="6155"/>
                    </a:lnTo>
                    <a:lnTo>
                      <a:pt x="13800" y="6033"/>
                    </a:lnTo>
                    <a:lnTo>
                      <a:pt x="13702" y="5959"/>
                    </a:lnTo>
                    <a:lnTo>
                      <a:pt x="13604" y="5886"/>
                    </a:lnTo>
                    <a:lnTo>
                      <a:pt x="13482" y="5837"/>
                    </a:lnTo>
                    <a:lnTo>
                      <a:pt x="13360" y="5789"/>
                    </a:lnTo>
                    <a:lnTo>
                      <a:pt x="11895" y="5642"/>
                    </a:lnTo>
                    <a:lnTo>
                      <a:pt x="11822" y="5349"/>
                    </a:lnTo>
                    <a:lnTo>
                      <a:pt x="11699" y="5056"/>
                    </a:lnTo>
                    <a:lnTo>
                      <a:pt x="11577" y="4763"/>
                    </a:lnTo>
                    <a:lnTo>
                      <a:pt x="11431" y="4494"/>
                    </a:lnTo>
                    <a:lnTo>
                      <a:pt x="12334" y="3346"/>
                    </a:lnTo>
                    <a:lnTo>
                      <a:pt x="12408" y="3249"/>
                    </a:lnTo>
                    <a:lnTo>
                      <a:pt x="12457" y="3126"/>
                    </a:lnTo>
                    <a:lnTo>
                      <a:pt x="12481" y="3004"/>
                    </a:lnTo>
                    <a:lnTo>
                      <a:pt x="12481" y="2858"/>
                    </a:lnTo>
                    <a:lnTo>
                      <a:pt x="12457" y="2736"/>
                    </a:lnTo>
                    <a:lnTo>
                      <a:pt x="12432" y="2614"/>
                    </a:lnTo>
                    <a:lnTo>
                      <a:pt x="12359" y="2491"/>
                    </a:lnTo>
                    <a:lnTo>
                      <a:pt x="12286" y="2394"/>
                    </a:lnTo>
                    <a:lnTo>
                      <a:pt x="11602" y="1710"/>
                    </a:lnTo>
                    <a:lnTo>
                      <a:pt x="11504" y="1637"/>
                    </a:lnTo>
                    <a:lnTo>
                      <a:pt x="11382" y="1563"/>
                    </a:lnTo>
                    <a:lnTo>
                      <a:pt x="11260" y="1514"/>
                    </a:lnTo>
                    <a:lnTo>
                      <a:pt x="10991" y="1514"/>
                    </a:lnTo>
                    <a:lnTo>
                      <a:pt x="10869" y="1539"/>
                    </a:lnTo>
                    <a:lnTo>
                      <a:pt x="10747" y="1588"/>
                    </a:lnTo>
                    <a:lnTo>
                      <a:pt x="10649" y="1661"/>
                    </a:lnTo>
                    <a:lnTo>
                      <a:pt x="9501" y="2565"/>
                    </a:lnTo>
                    <a:lnTo>
                      <a:pt x="9233" y="2418"/>
                    </a:lnTo>
                    <a:lnTo>
                      <a:pt x="8940" y="2296"/>
                    </a:lnTo>
                    <a:lnTo>
                      <a:pt x="8647" y="2174"/>
                    </a:lnTo>
                    <a:lnTo>
                      <a:pt x="8353" y="2076"/>
                    </a:lnTo>
                    <a:lnTo>
                      <a:pt x="8183" y="635"/>
                    </a:lnTo>
                    <a:lnTo>
                      <a:pt x="8158" y="513"/>
                    </a:lnTo>
                    <a:lnTo>
                      <a:pt x="8109" y="391"/>
                    </a:lnTo>
                    <a:lnTo>
                      <a:pt x="8036" y="293"/>
                    </a:lnTo>
                    <a:lnTo>
                      <a:pt x="7963" y="196"/>
                    </a:lnTo>
                    <a:lnTo>
                      <a:pt x="7841" y="122"/>
                    </a:lnTo>
                    <a:lnTo>
                      <a:pt x="7743" y="49"/>
                    </a:lnTo>
                    <a:lnTo>
                      <a:pt x="7596" y="25"/>
                    </a:lnTo>
                    <a:lnTo>
                      <a:pt x="747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2" name="Shape 720">
                <a:extLst>
                  <a:ext uri="{FF2B5EF4-FFF2-40B4-BE49-F238E27FC236}">
                    <a16:creationId xmlns:a16="http://schemas.microsoft.com/office/drawing/2014/main" id="{61862BA6-D5CF-4CB8-8542-1FB3C3F48874}"/>
                  </a:ext>
                </a:extLst>
              </p:cNvPr>
              <p:cNvSpPr/>
              <p:nvPr/>
            </p:nvSpPr>
            <p:spPr>
              <a:xfrm>
                <a:off x="5567825" y="3185975"/>
                <a:ext cx="199075" cy="199075"/>
              </a:xfrm>
              <a:custGeom>
                <a:avLst/>
                <a:gdLst/>
                <a:ahLst/>
                <a:cxnLst/>
                <a:rect l="0" t="0" r="0" b="0"/>
                <a:pathLst>
                  <a:path w="7963" h="7963" extrusionOk="0">
                    <a:moveTo>
                      <a:pt x="3933" y="2296"/>
                    </a:moveTo>
                    <a:lnTo>
                      <a:pt x="4103" y="2321"/>
                    </a:lnTo>
                    <a:lnTo>
                      <a:pt x="4274" y="2321"/>
                    </a:lnTo>
                    <a:lnTo>
                      <a:pt x="4421" y="2370"/>
                    </a:lnTo>
                    <a:lnTo>
                      <a:pt x="4592" y="2419"/>
                    </a:lnTo>
                    <a:lnTo>
                      <a:pt x="4738" y="2492"/>
                    </a:lnTo>
                    <a:lnTo>
                      <a:pt x="4885" y="2565"/>
                    </a:lnTo>
                    <a:lnTo>
                      <a:pt x="5032" y="2663"/>
                    </a:lnTo>
                    <a:lnTo>
                      <a:pt x="5154" y="2785"/>
                    </a:lnTo>
                    <a:lnTo>
                      <a:pt x="5276" y="2883"/>
                    </a:lnTo>
                    <a:lnTo>
                      <a:pt x="5373" y="3029"/>
                    </a:lnTo>
                    <a:lnTo>
                      <a:pt x="5447" y="3151"/>
                    </a:lnTo>
                    <a:lnTo>
                      <a:pt x="5520" y="3298"/>
                    </a:lnTo>
                    <a:lnTo>
                      <a:pt x="5593" y="3444"/>
                    </a:lnTo>
                    <a:lnTo>
                      <a:pt x="5618" y="3615"/>
                    </a:lnTo>
                    <a:lnTo>
                      <a:pt x="5642" y="3762"/>
                    </a:lnTo>
                    <a:lnTo>
                      <a:pt x="5667" y="3933"/>
                    </a:lnTo>
                    <a:lnTo>
                      <a:pt x="5667" y="4079"/>
                    </a:lnTo>
                    <a:lnTo>
                      <a:pt x="5642" y="4250"/>
                    </a:lnTo>
                    <a:lnTo>
                      <a:pt x="5618" y="4421"/>
                    </a:lnTo>
                    <a:lnTo>
                      <a:pt x="5569" y="4568"/>
                    </a:lnTo>
                    <a:lnTo>
                      <a:pt x="5496" y="4739"/>
                    </a:lnTo>
                    <a:lnTo>
                      <a:pt x="5398" y="4885"/>
                    </a:lnTo>
                    <a:lnTo>
                      <a:pt x="5300" y="5007"/>
                    </a:lnTo>
                    <a:lnTo>
                      <a:pt x="5203" y="5154"/>
                    </a:lnTo>
                    <a:lnTo>
                      <a:pt x="5080" y="5252"/>
                    </a:lnTo>
                    <a:lnTo>
                      <a:pt x="4958" y="5349"/>
                    </a:lnTo>
                    <a:lnTo>
                      <a:pt x="4812" y="5447"/>
                    </a:lnTo>
                    <a:lnTo>
                      <a:pt x="4665" y="5520"/>
                    </a:lnTo>
                    <a:lnTo>
                      <a:pt x="4519" y="5569"/>
                    </a:lnTo>
                    <a:lnTo>
                      <a:pt x="4372" y="5618"/>
                    </a:lnTo>
                    <a:lnTo>
                      <a:pt x="4201" y="5642"/>
                    </a:lnTo>
                    <a:lnTo>
                      <a:pt x="4055" y="5667"/>
                    </a:lnTo>
                    <a:lnTo>
                      <a:pt x="3884" y="5642"/>
                    </a:lnTo>
                    <a:lnTo>
                      <a:pt x="3713" y="5642"/>
                    </a:lnTo>
                    <a:lnTo>
                      <a:pt x="3566" y="5594"/>
                    </a:lnTo>
                    <a:lnTo>
                      <a:pt x="3395" y="5545"/>
                    </a:lnTo>
                    <a:lnTo>
                      <a:pt x="3249" y="5471"/>
                    </a:lnTo>
                    <a:lnTo>
                      <a:pt x="3102" y="5398"/>
                    </a:lnTo>
                    <a:lnTo>
                      <a:pt x="2956" y="5300"/>
                    </a:lnTo>
                    <a:lnTo>
                      <a:pt x="2833" y="5178"/>
                    </a:lnTo>
                    <a:lnTo>
                      <a:pt x="2711" y="5081"/>
                    </a:lnTo>
                    <a:lnTo>
                      <a:pt x="2614" y="4934"/>
                    </a:lnTo>
                    <a:lnTo>
                      <a:pt x="2540" y="4812"/>
                    </a:lnTo>
                    <a:lnTo>
                      <a:pt x="2467" y="4665"/>
                    </a:lnTo>
                    <a:lnTo>
                      <a:pt x="2394" y="4519"/>
                    </a:lnTo>
                    <a:lnTo>
                      <a:pt x="2369" y="4348"/>
                    </a:lnTo>
                    <a:lnTo>
                      <a:pt x="2321" y="4201"/>
                    </a:lnTo>
                    <a:lnTo>
                      <a:pt x="2321" y="4030"/>
                    </a:lnTo>
                    <a:lnTo>
                      <a:pt x="2321" y="3884"/>
                    </a:lnTo>
                    <a:lnTo>
                      <a:pt x="2345" y="3713"/>
                    </a:lnTo>
                    <a:lnTo>
                      <a:pt x="2369" y="3542"/>
                    </a:lnTo>
                    <a:lnTo>
                      <a:pt x="2418" y="3395"/>
                    </a:lnTo>
                    <a:lnTo>
                      <a:pt x="2492" y="3224"/>
                    </a:lnTo>
                    <a:lnTo>
                      <a:pt x="2589" y="3078"/>
                    </a:lnTo>
                    <a:lnTo>
                      <a:pt x="2687" y="2956"/>
                    </a:lnTo>
                    <a:lnTo>
                      <a:pt x="2785" y="2809"/>
                    </a:lnTo>
                    <a:lnTo>
                      <a:pt x="2907" y="2712"/>
                    </a:lnTo>
                    <a:lnTo>
                      <a:pt x="3029" y="2614"/>
                    </a:lnTo>
                    <a:lnTo>
                      <a:pt x="3175" y="2516"/>
                    </a:lnTo>
                    <a:lnTo>
                      <a:pt x="3322" y="2443"/>
                    </a:lnTo>
                    <a:lnTo>
                      <a:pt x="3468" y="2394"/>
                    </a:lnTo>
                    <a:lnTo>
                      <a:pt x="3615" y="2345"/>
                    </a:lnTo>
                    <a:lnTo>
                      <a:pt x="3786" y="2321"/>
                    </a:lnTo>
                    <a:lnTo>
                      <a:pt x="3933" y="2296"/>
                    </a:lnTo>
                    <a:close/>
                    <a:moveTo>
                      <a:pt x="3053" y="1"/>
                    </a:moveTo>
                    <a:lnTo>
                      <a:pt x="2980" y="25"/>
                    </a:lnTo>
                    <a:lnTo>
                      <a:pt x="2443" y="196"/>
                    </a:lnTo>
                    <a:lnTo>
                      <a:pt x="2369" y="220"/>
                    </a:lnTo>
                    <a:lnTo>
                      <a:pt x="2296" y="269"/>
                    </a:lnTo>
                    <a:lnTo>
                      <a:pt x="2198" y="391"/>
                    </a:lnTo>
                    <a:lnTo>
                      <a:pt x="2150" y="538"/>
                    </a:lnTo>
                    <a:lnTo>
                      <a:pt x="2150" y="611"/>
                    </a:lnTo>
                    <a:lnTo>
                      <a:pt x="2150" y="684"/>
                    </a:lnTo>
                    <a:lnTo>
                      <a:pt x="2394" y="1832"/>
                    </a:lnTo>
                    <a:lnTo>
                      <a:pt x="2223" y="1954"/>
                    </a:lnTo>
                    <a:lnTo>
                      <a:pt x="2076" y="2101"/>
                    </a:lnTo>
                    <a:lnTo>
                      <a:pt x="1002" y="1686"/>
                    </a:lnTo>
                    <a:lnTo>
                      <a:pt x="928" y="1686"/>
                    </a:lnTo>
                    <a:lnTo>
                      <a:pt x="831" y="1661"/>
                    </a:lnTo>
                    <a:lnTo>
                      <a:pt x="684" y="1710"/>
                    </a:lnTo>
                    <a:lnTo>
                      <a:pt x="562" y="1784"/>
                    </a:lnTo>
                    <a:lnTo>
                      <a:pt x="513" y="1832"/>
                    </a:lnTo>
                    <a:lnTo>
                      <a:pt x="464" y="1906"/>
                    </a:lnTo>
                    <a:lnTo>
                      <a:pt x="220" y="2394"/>
                    </a:lnTo>
                    <a:lnTo>
                      <a:pt x="196" y="2467"/>
                    </a:lnTo>
                    <a:lnTo>
                      <a:pt x="171" y="2541"/>
                    </a:lnTo>
                    <a:lnTo>
                      <a:pt x="196" y="2712"/>
                    </a:lnTo>
                    <a:lnTo>
                      <a:pt x="245" y="2834"/>
                    </a:lnTo>
                    <a:lnTo>
                      <a:pt x="293" y="2907"/>
                    </a:lnTo>
                    <a:lnTo>
                      <a:pt x="367" y="2956"/>
                    </a:lnTo>
                    <a:lnTo>
                      <a:pt x="1344" y="3591"/>
                    </a:lnTo>
                    <a:lnTo>
                      <a:pt x="1319" y="3786"/>
                    </a:lnTo>
                    <a:lnTo>
                      <a:pt x="1295" y="4006"/>
                    </a:lnTo>
                    <a:lnTo>
                      <a:pt x="245" y="4494"/>
                    </a:lnTo>
                    <a:lnTo>
                      <a:pt x="196" y="4519"/>
                    </a:lnTo>
                    <a:lnTo>
                      <a:pt x="123" y="4568"/>
                    </a:lnTo>
                    <a:lnTo>
                      <a:pt x="49" y="4714"/>
                    </a:lnTo>
                    <a:lnTo>
                      <a:pt x="0" y="4861"/>
                    </a:lnTo>
                    <a:lnTo>
                      <a:pt x="25" y="4934"/>
                    </a:lnTo>
                    <a:lnTo>
                      <a:pt x="25" y="5007"/>
                    </a:lnTo>
                    <a:lnTo>
                      <a:pt x="220" y="5545"/>
                    </a:lnTo>
                    <a:lnTo>
                      <a:pt x="245" y="5594"/>
                    </a:lnTo>
                    <a:lnTo>
                      <a:pt x="293" y="5667"/>
                    </a:lnTo>
                    <a:lnTo>
                      <a:pt x="391" y="5764"/>
                    </a:lnTo>
                    <a:lnTo>
                      <a:pt x="538" y="5813"/>
                    </a:lnTo>
                    <a:lnTo>
                      <a:pt x="684" y="5813"/>
                    </a:lnTo>
                    <a:lnTo>
                      <a:pt x="1832" y="5569"/>
                    </a:lnTo>
                    <a:lnTo>
                      <a:pt x="1954" y="5740"/>
                    </a:lnTo>
                    <a:lnTo>
                      <a:pt x="2101" y="5887"/>
                    </a:lnTo>
                    <a:lnTo>
                      <a:pt x="1710" y="6986"/>
                    </a:lnTo>
                    <a:lnTo>
                      <a:pt x="1686" y="7059"/>
                    </a:lnTo>
                    <a:lnTo>
                      <a:pt x="1686" y="7132"/>
                    </a:lnTo>
                    <a:lnTo>
                      <a:pt x="1710" y="7279"/>
                    </a:lnTo>
                    <a:lnTo>
                      <a:pt x="1783" y="7401"/>
                    </a:lnTo>
                    <a:lnTo>
                      <a:pt x="1857" y="7450"/>
                    </a:lnTo>
                    <a:lnTo>
                      <a:pt x="1905" y="7499"/>
                    </a:lnTo>
                    <a:lnTo>
                      <a:pt x="2418" y="7743"/>
                    </a:lnTo>
                    <a:lnTo>
                      <a:pt x="2492" y="7792"/>
                    </a:lnTo>
                    <a:lnTo>
                      <a:pt x="2711" y="7792"/>
                    </a:lnTo>
                    <a:lnTo>
                      <a:pt x="2858" y="7718"/>
                    </a:lnTo>
                    <a:lnTo>
                      <a:pt x="2907" y="7669"/>
                    </a:lnTo>
                    <a:lnTo>
                      <a:pt x="2956" y="7621"/>
                    </a:lnTo>
                    <a:lnTo>
                      <a:pt x="3591" y="6644"/>
                    </a:lnTo>
                    <a:lnTo>
                      <a:pt x="3810" y="6668"/>
                    </a:lnTo>
                    <a:lnTo>
                      <a:pt x="4006" y="6668"/>
                    </a:lnTo>
                    <a:lnTo>
                      <a:pt x="4494" y="7718"/>
                    </a:lnTo>
                    <a:lnTo>
                      <a:pt x="4543" y="7792"/>
                    </a:lnTo>
                    <a:lnTo>
                      <a:pt x="4592" y="7840"/>
                    </a:lnTo>
                    <a:lnTo>
                      <a:pt x="4714" y="7914"/>
                    </a:lnTo>
                    <a:lnTo>
                      <a:pt x="4861" y="7963"/>
                    </a:lnTo>
                    <a:lnTo>
                      <a:pt x="4934" y="7963"/>
                    </a:lnTo>
                    <a:lnTo>
                      <a:pt x="5007" y="7938"/>
                    </a:lnTo>
                    <a:lnTo>
                      <a:pt x="5544" y="7767"/>
                    </a:lnTo>
                    <a:lnTo>
                      <a:pt x="5618" y="7743"/>
                    </a:lnTo>
                    <a:lnTo>
                      <a:pt x="5667" y="7694"/>
                    </a:lnTo>
                    <a:lnTo>
                      <a:pt x="5764" y="7572"/>
                    </a:lnTo>
                    <a:lnTo>
                      <a:pt x="5838" y="7425"/>
                    </a:lnTo>
                    <a:lnTo>
                      <a:pt x="5838" y="7352"/>
                    </a:lnTo>
                    <a:lnTo>
                      <a:pt x="5838" y="7279"/>
                    </a:lnTo>
                    <a:lnTo>
                      <a:pt x="5593" y="6131"/>
                    </a:lnTo>
                    <a:lnTo>
                      <a:pt x="5740" y="6009"/>
                    </a:lnTo>
                    <a:lnTo>
                      <a:pt x="5911" y="5862"/>
                    </a:lnTo>
                    <a:lnTo>
                      <a:pt x="6985" y="6277"/>
                    </a:lnTo>
                    <a:lnTo>
                      <a:pt x="7059" y="6277"/>
                    </a:lnTo>
                    <a:lnTo>
                      <a:pt x="7132" y="6302"/>
                    </a:lnTo>
                    <a:lnTo>
                      <a:pt x="7278" y="6253"/>
                    </a:lnTo>
                    <a:lnTo>
                      <a:pt x="7425" y="6180"/>
                    </a:lnTo>
                    <a:lnTo>
                      <a:pt x="7474" y="6131"/>
                    </a:lnTo>
                    <a:lnTo>
                      <a:pt x="7523" y="6058"/>
                    </a:lnTo>
                    <a:lnTo>
                      <a:pt x="7767" y="5545"/>
                    </a:lnTo>
                    <a:lnTo>
                      <a:pt x="7791" y="5496"/>
                    </a:lnTo>
                    <a:lnTo>
                      <a:pt x="7816" y="5398"/>
                    </a:lnTo>
                    <a:lnTo>
                      <a:pt x="7791" y="5252"/>
                    </a:lnTo>
                    <a:lnTo>
                      <a:pt x="7718" y="5129"/>
                    </a:lnTo>
                    <a:lnTo>
                      <a:pt x="7669" y="5056"/>
                    </a:lnTo>
                    <a:lnTo>
                      <a:pt x="7620" y="5007"/>
                    </a:lnTo>
                    <a:lnTo>
                      <a:pt x="6643" y="4372"/>
                    </a:lnTo>
                    <a:lnTo>
                      <a:pt x="6668" y="4177"/>
                    </a:lnTo>
                    <a:lnTo>
                      <a:pt x="6668" y="3957"/>
                    </a:lnTo>
                    <a:lnTo>
                      <a:pt x="7718" y="3469"/>
                    </a:lnTo>
                    <a:lnTo>
                      <a:pt x="7791" y="3444"/>
                    </a:lnTo>
                    <a:lnTo>
                      <a:pt x="7865" y="3395"/>
                    </a:lnTo>
                    <a:lnTo>
                      <a:pt x="7938" y="3249"/>
                    </a:lnTo>
                    <a:lnTo>
                      <a:pt x="7962" y="3102"/>
                    </a:lnTo>
                    <a:lnTo>
                      <a:pt x="7962" y="3029"/>
                    </a:lnTo>
                    <a:lnTo>
                      <a:pt x="7962" y="2956"/>
                    </a:lnTo>
                    <a:lnTo>
                      <a:pt x="7767" y="2419"/>
                    </a:lnTo>
                    <a:lnTo>
                      <a:pt x="7743" y="2345"/>
                    </a:lnTo>
                    <a:lnTo>
                      <a:pt x="7694" y="2296"/>
                    </a:lnTo>
                    <a:lnTo>
                      <a:pt x="7572" y="2199"/>
                    </a:lnTo>
                    <a:lnTo>
                      <a:pt x="7449" y="2150"/>
                    </a:lnTo>
                    <a:lnTo>
                      <a:pt x="7278" y="2150"/>
                    </a:lnTo>
                    <a:lnTo>
                      <a:pt x="6155" y="2394"/>
                    </a:lnTo>
                    <a:lnTo>
                      <a:pt x="6033" y="2223"/>
                    </a:lnTo>
                    <a:lnTo>
                      <a:pt x="5886" y="2077"/>
                    </a:lnTo>
                    <a:lnTo>
                      <a:pt x="6277" y="978"/>
                    </a:lnTo>
                    <a:lnTo>
                      <a:pt x="6302" y="904"/>
                    </a:lnTo>
                    <a:lnTo>
                      <a:pt x="6302" y="831"/>
                    </a:lnTo>
                    <a:lnTo>
                      <a:pt x="6277" y="684"/>
                    </a:lnTo>
                    <a:lnTo>
                      <a:pt x="6179" y="562"/>
                    </a:lnTo>
                    <a:lnTo>
                      <a:pt x="6131" y="489"/>
                    </a:lnTo>
                    <a:lnTo>
                      <a:pt x="6082" y="465"/>
                    </a:lnTo>
                    <a:lnTo>
                      <a:pt x="5569" y="196"/>
                    </a:lnTo>
                    <a:lnTo>
                      <a:pt x="5496" y="172"/>
                    </a:lnTo>
                    <a:lnTo>
                      <a:pt x="5276" y="172"/>
                    </a:lnTo>
                    <a:lnTo>
                      <a:pt x="5129" y="245"/>
                    </a:lnTo>
                    <a:lnTo>
                      <a:pt x="5080" y="294"/>
                    </a:lnTo>
                    <a:lnTo>
                      <a:pt x="5032" y="343"/>
                    </a:lnTo>
                    <a:lnTo>
                      <a:pt x="4397" y="1319"/>
                    </a:lnTo>
                    <a:lnTo>
                      <a:pt x="4177" y="1295"/>
                    </a:lnTo>
                    <a:lnTo>
                      <a:pt x="3981" y="1295"/>
                    </a:lnTo>
                    <a:lnTo>
                      <a:pt x="3493" y="245"/>
                    </a:lnTo>
                    <a:lnTo>
                      <a:pt x="3444" y="172"/>
                    </a:lnTo>
                    <a:lnTo>
                      <a:pt x="3395" y="123"/>
                    </a:lnTo>
                    <a:lnTo>
                      <a:pt x="3273" y="49"/>
                    </a:lnTo>
                    <a:lnTo>
                      <a:pt x="312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sp>
          <p:nvSpPr>
            <p:cNvPr id="17" name="Shape 838">
              <a:extLst>
                <a:ext uri="{FF2B5EF4-FFF2-40B4-BE49-F238E27FC236}">
                  <a16:creationId xmlns:a16="http://schemas.microsoft.com/office/drawing/2014/main" id="{8C069598-02B8-43EE-AB0F-4EBBC73BB519}"/>
                </a:ext>
              </a:extLst>
            </p:cNvPr>
            <p:cNvSpPr/>
            <p:nvPr/>
          </p:nvSpPr>
          <p:spPr>
            <a:xfrm rot="649446">
              <a:off x="8609622" y="1503674"/>
              <a:ext cx="370829" cy="265526"/>
            </a:xfrm>
            <a:custGeom>
              <a:avLst/>
              <a:gdLst/>
              <a:ahLst/>
              <a:cxnLst/>
              <a:rect l="0" t="0" r="0" b="0"/>
              <a:pathLst>
                <a:path w="19198" h="10845" extrusionOk="0">
                  <a:moveTo>
                    <a:pt x="7572" y="1"/>
                  </a:moveTo>
                  <a:lnTo>
                    <a:pt x="7108" y="25"/>
                  </a:lnTo>
                  <a:lnTo>
                    <a:pt x="6668" y="98"/>
                  </a:lnTo>
                  <a:lnTo>
                    <a:pt x="6229" y="196"/>
                  </a:lnTo>
                  <a:lnTo>
                    <a:pt x="5813" y="343"/>
                  </a:lnTo>
                  <a:lnTo>
                    <a:pt x="5423" y="538"/>
                  </a:lnTo>
                  <a:lnTo>
                    <a:pt x="5056" y="758"/>
                  </a:lnTo>
                  <a:lnTo>
                    <a:pt x="4714" y="1026"/>
                  </a:lnTo>
                  <a:lnTo>
                    <a:pt x="4397" y="1319"/>
                  </a:lnTo>
                  <a:lnTo>
                    <a:pt x="4104" y="1637"/>
                  </a:lnTo>
                  <a:lnTo>
                    <a:pt x="3835" y="1979"/>
                  </a:lnTo>
                  <a:lnTo>
                    <a:pt x="3615" y="2345"/>
                  </a:lnTo>
                  <a:lnTo>
                    <a:pt x="3420" y="2736"/>
                  </a:lnTo>
                  <a:lnTo>
                    <a:pt x="3273" y="3151"/>
                  </a:lnTo>
                  <a:lnTo>
                    <a:pt x="3151" y="3591"/>
                  </a:lnTo>
                  <a:lnTo>
                    <a:pt x="3102" y="4030"/>
                  </a:lnTo>
                  <a:lnTo>
                    <a:pt x="3078" y="4494"/>
                  </a:lnTo>
                  <a:lnTo>
                    <a:pt x="3078" y="4788"/>
                  </a:lnTo>
                  <a:lnTo>
                    <a:pt x="2712" y="4788"/>
                  </a:lnTo>
                  <a:lnTo>
                    <a:pt x="2419" y="4836"/>
                  </a:lnTo>
                  <a:lnTo>
                    <a:pt x="2125" y="4910"/>
                  </a:lnTo>
                  <a:lnTo>
                    <a:pt x="1832" y="5032"/>
                  </a:lnTo>
                  <a:lnTo>
                    <a:pt x="1588" y="5154"/>
                  </a:lnTo>
                  <a:lnTo>
                    <a:pt x="1320" y="5300"/>
                  </a:lnTo>
                  <a:lnTo>
                    <a:pt x="1100" y="5471"/>
                  </a:lnTo>
                  <a:lnTo>
                    <a:pt x="880" y="5667"/>
                  </a:lnTo>
                  <a:lnTo>
                    <a:pt x="685" y="5887"/>
                  </a:lnTo>
                  <a:lnTo>
                    <a:pt x="514" y="6131"/>
                  </a:lnTo>
                  <a:lnTo>
                    <a:pt x="367" y="6375"/>
                  </a:lnTo>
                  <a:lnTo>
                    <a:pt x="220" y="6644"/>
                  </a:lnTo>
                  <a:lnTo>
                    <a:pt x="123" y="6912"/>
                  </a:lnTo>
                  <a:lnTo>
                    <a:pt x="50" y="7205"/>
                  </a:lnTo>
                  <a:lnTo>
                    <a:pt x="1" y="7499"/>
                  </a:lnTo>
                  <a:lnTo>
                    <a:pt x="1" y="7816"/>
                  </a:lnTo>
                  <a:lnTo>
                    <a:pt x="1" y="8134"/>
                  </a:lnTo>
                  <a:lnTo>
                    <a:pt x="50" y="8427"/>
                  </a:lnTo>
                  <a:lnTo>
                    <a:pt x="123" y="8720"/>
                  </a:lnTo>
                  <a:lnTo>
                    <a:pt x="220" y="8988"/>
                  </a:lnTo>
                  <a:lnTo>
                    <a:pt x="367" y="9257"/>
                  </a:lnTo>
                  <a:lnTo>
                    <a:pt x="514" y="9501"/>
                  </a:lnTo>
                  <a:lnTo>
                    <a:pt x="685" y="9745"/>
                  </a:lnTo>
                  <a:lnTo>
                    <a:pt x="880" y="9965"/>
                  </a:lnTo>
                  <a:lnTo>
                    <a:pt x="1100" y="10161"/>
                  </a:lnTo>
                  <a:lnTo>
                    <a:pt x="1320" y="10332"/>
                  </a:lnTo>
                  <a:lnTo>
                    <a:pt x="1588" y="10478"/>
                  </a:lnTo>
                  <a:lnTo>
                    <a:pt x="1832" y="10600"/>
                  </a:lnTo>
                  <a:lnTo>
                    <a:pt x="2125" y="10722"/>
                  </a:lnTo>
                  <a:lnTo>
                    <a:pt x="2419" y="10796"/>
                  </a:lnTo>
                  <a:lnTo>
                    <a:pt x="2712" y="10844"/>
                  </a:lnTo>
                  <a:lnTo>
                    <a:pt x="16486" y="10844"/>
                  </a:lnTo>
                  <a:lnTo>
                    <a:pt x="16779" y="10796"/>
                  </a:lnTo>
                  <a:lnTo>
                    <a:pt x="17072" y="10722"/>
                  </a:lnTo>
                  <a:lnTo>
                    <a:pt x="17365" y="10600"/>
                  </a:lnTo>
                  <a:lnTo>
                    <a:pt x="17610" y="10478"/>
                  </a:lnTo>
                  <a:lnTo>
                    <a:pt x="17878" y="10332"/>
                  </a:lnTo>
                  <a:lnTo>
                    <a:pt x="18098" y="10161"/>
                  </a:lnTo>
                  <a:lnTo>
                    <a:pt x="18318" y="9965"/>
                  </a:lnTo>
                  <a:lnTo>
                    <a:pt x="18513" y="9745"/>
                  </a:lnTo>
                  <a:lnTo>
                    <a:pt x="18684" y="9501"/>
                  </a:lnTo>
                  <a:lnTo>
                    <a:pt x="18831" y="9257"/>
                  </a:lnTo>
                  <a:lnTo>
                    <a:pt x="18977" y="8988"/>
                  </a:lnTo>
                  <a:lnTo>
                    <a:pt x="19075" y="8720"/>
                  </a:lnTo>
                  <a:lnTo>
                    <a:pt x="19148" y="8427"/>
                  </a:lnTo>
                  <a:lnTo>
                    <a:pt x="19197" y="8134"/>
                  </a:lnTo>
                  <a:lnTo>
                    <a:pt x="19197" y="7816"/>
                  </a:lnTo>
                  <a:lnTo>
                    <a:pt x="19197" y="7499"/>
                  </a:lnTo>
                  <a:lnTo>
                    <a:pt x="19148" y="7205"/>
                  </a:lnTo>
                  <a:lnTo>
                    <a:pt x="19075" y="6912"/>
                  </a:lnTo>
                  <a:lnTo>
                    <a:pt x="18977" y="6644"/>
                  </a:lnTo>
                  <a:lnTo>
                    <a:pt x="18831" y="6375"/>
                  </a:lnTo>
                  <a:lnTo>
                    <a:pt x="18684" y="6131"/>
                  </a:lnTo>
                  <a:lnTo>
                    <a:pt x="18513" y="5887"/>
                  </a:lnTo>
                  <a:lnTo>
                    <a:pt x="18318" y="5667"/>
                  </a:lnTo>
                  <a:lnTo>
                    <a:pt x="18098" y="5471"/>
                  </a:lnTo>
                  <a:lnTo>
                    <a:pt x="17878" y="5300"/>
                  </a:lnTo>
                  <a:lnTo>
                    <a:pt x="17610" y="5154"/>
                  </a:lnTo>
                  <a:lnTo>
                    <a:pt x="17365" y="5032"/>
                  </a:lnTo>
                  <a:lnTo>
                    <a:pt x="17072" y="4910"/>
                  </a:lnTo>
                  <a:lnTo>
                    <a:pt x="16779" y="4836"/>
                  </a:lnTo>
                  <a:lnTo>
                    <a:pt x="16486" y="4788"/>
                  </a:lnTo>
                  <a:lnTo>
                    <a:pt x="15412" y="4788"/>
                  </a:lnTo>
                  <a:lnTo>
                    <a:pt x="15436" y="4494"/>
                  </a:lnTo>
                  <a:lnTo>
                    <a:pt x="15412" y="4201"/>
                  </a:lnTo>
                  <a:lnTo>
                    <a:pt x="15387" y="3933"/>
                  </a:lnTo>
                  <a:lnTo>
                    <a:pt x="15314" y="3664"/>
                  </a:lnTo>
                  <a:lnTo>
                    <a:pt x="15216" y="3420"/>
                  </a:lnTo>
                  <a:lnTo>
                    <a:pt x="15094" y="3176"/>
                  </a:lnTo>
                  <a:lnTo>
                    <a:pt x="14972" y="2956"/>
                  </a:lnTo>
                  <a:lnTo>
                    <a:pt x="14801" y="2736"/>
                  </a:lnTo>
                  <a:lnTo>
                    <a:pt x="14630" y="2541"/>
                  </a:lnTo>
                  <a:lnTo>
                    <a:pt x="14435" y="2370"/>
                  </a:lnTo>
                  <a:lnTo>
                    <a:pt x="14215" y="2199"/>
                  </a:lnTo>
                  <a:lnTo>
                    <a:pt x="13995" y="2077"/>
                  </a:lnTo>
                  <a:lnTo>
                    <a:pt x="13751" y="1954"/>
                  </a:lnTo>
                  <a:lnTo>
                    <a:pt x="13507" y="1857"/>
                  </a:lnTo>
                  <a:lnTo>
                    <a:pt x="13238" y="1784"/>
                  </a:lnTo>
                  <a:lnTo>
                    <a:pt x="12969" y="1759"/>
                  </a:lnTo>
                  <a:lnTo>
                    <a:pt x="12676" y="1735"/>
                  </a:lnTo>
                  <a:lnTo>
                    <a:pt x="12334" y="1759"/>
                  </a:lnTo>
                  <a:lnTo>
                    <a:pt x="11992" y="1832"/>
                  </a:lnTo>
                  <a:lnTo>
                    <a:pt x="11650" y="1930"/>
                  </a:lnTo>
                  <a:lnTo>
                    <a:pt x="11357" y="2077"/>
                  </a:lnTo>
                  <a:lnTo>
                    <a:pt x="11186" y="1857"/>
                  </a:lnTo>
                  <a:lnTo>
                    <a:pt x="11015" y="1637"/>
                  </a:lnTo>
                  <a:lnTo>
                    <a:pt x="10844" y="1417"/>
                  </a:lnTo>
                  <a:lnTo>
                    <a:pt x="10649" y="1222"/>
                  </a:lnTo>
                  <a:lnTo>
                    <a:pt x="10454" y="1051"/>
                  </a:lnTo>
                  <a:lnTo>
                    <a:pt x="10234" y="880"/>
                  </a:lnTo>
                  <a:lnTo>
                    <a:pt x="9990" y="709"/>
                  </a:lnTo>
                  <a:lnTo>
                    <a:pt x="9745" y="562"/>
                  </a:lnTo>
                  <a:lnTo>
                    <a:pt x="9501" y="440"/>
                  </a:lnTo>
                  <a:lnTo>
                    <a:pt x="9257" y="318"/>
                  </a:lnTo>
                  <a:lnTo>
                    <a:pt x="8988" y="220"/>
                  </a:lnTo>
                  <a:lnTo>
                    <a:pt x="8720" y="147"/>
                  </a:lnTo>
                  <a:lnTo>
                    <a:pt x="8427" y="74"/>
                  </a:lnTo>
                  <a:lnTo>
                    <a:pt x="8158" y="25"/>
                  </a:lnTo>
                  <a:lnTo>
                    <a:pt x="7865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sp>
          <p:nvSpPr>
            <p:cNvPr id="18" name="Shape 696">
              <a:extLst>
                <a:ext uri="{FF2B5EF4-FFF2-40B4-BE49-F238E27FC236}">
                  <a16:creationId xmlns:a16="http://schemas.microsoft.com/office/drawing/2014/main" id="{FA577D9D-E7C2-4871-8619-6F08E991D5E5}"/>
                </a:ext>
              </a:extLst>
            </p:cNvPr>
            <p:cNvSpPr/>
            <p:nvPr/>
          </p:nvSpPr>
          <p:spPr>
            <a:xfrm>
              <a:off x="10238182" y="2582651"/>
              <a:ext cx="338679" cy="303504"/>
            </a:xfrm>
            <a:custGeom>
              <a:avLst/>
              <a:gdLst/>
              <a:ahLst/>
              <a:cxnLst/>
              <a:rect l="0" t="0" r="0" b="0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grpSp>
          <p:nvGrpSpPr>
            <p:cNvPr id="19" name="Shape 739">
              <a:extLst>
                <a:ext uri="{FF2B5EF4-FFF2-40B4-BE49-F238E27FC236}">
                  <a16:creationId xmlns:a16="http://schemas.microsoft.com/office/drawing/2014/main" id="{A9FDDD87-19BE-4F93-8DC6-477FBEEBB049}"/>
                </a:ext>
              </a:extLst>
            </p:cNvPr>
            <p:cNvGrpSpPr/>
            <p:nvPr/>
          </p:nvGrpSpPr>
          <p:grpSpPr>
            <a:xfrm>
              <a:off x="10253788" y="2314667"/>
              <a:ext cx="350112" cy="278591"/>
              <a:chOff x="2599825" y="3689700"/>
              <a:chExt cx="429850" cy="3602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9" name="Shape 740">
                <a:extLst>
                  <a:ext uri="{FF2B5EF4-FFF2-40B4-BE49-F238E27FC236}">
                    <a16:creationId xmlns:a16="http://schemas.microsoft.com/office/drawing/2014/main" id="{F224A866-52C6-4A44-BB97-85A2515F5D6D}"/>
                  </a:ext>
                </a:extLst>
              </p:cNvPr>
              <p:cNvSpPr/>
              <p:nvPr/>
            </p:nvSpPr>
            <p:spPr>
              <a:xfrm>
                <a:off x="2599825" y="3689700"/>
                <a:ext cx="429850" cy="169150"/>
              </a:xfrm>
              <a:custGeom>
                <a:avLst/>
                <a:gdLst/>
                <a:ahLst/>
                <a:cxnLst/>
                <a:rect l="0" t="0" r="0" b="0"/>
                <a:pathLst>
                  <a:path w="17194" h="6766" extrusionOk="0">
                    <a:moveTo>
                      <a:pt x="10160" y="978"/>
                    </a:moveTo>
                    <a:lnTo>
                      <a:pt x="10258" y="1002"/>
                    </a:lnTo>
                    <a:lnTo>
                      <a:pt x="10355" y="1026"/>
                    </a:lnTo>
                    <a:lnTo>
                      <a:pt x="10429" y="1075"/>
                    </a:lnTo>
                    <a:lnTo>
                      <a:pt x="10502" y="1124"/>
                    </a:lnTo>
                    <a:lnTo>
                      <a:pt x="10575" y="1197"/>
                    </a:lnTo>
                    <a:lnTo>
                      <a:pt x="10600" y="1295"/>
                    </a:lnTo>
                    <a:lnTo>
                      <a:pt x="10649" y="1368"/>
                    </a:lnTo>
                    <a:lnTo>
                      <a:pt x="10649" y="1466"/>
                    </a:lnTo>
                    <a:lnTo>
                      <a:pt x="10649" y="1881"/>
                    </a:lnTo>
                    <a:lnTo>
                      <a:pt x="6545" y="1881"/>
                    </a:lnTo>
                    <a:lnTo>
                      <a:pt x="6545" y="1466"/>
                    </a:lnTo>
                    <a:lnTo>
                      <a:pt x="6545" y="1368"/>
                    </a:lnTo>
                    <a:lnTo>
                      <a:pt x="6594" y="1295"/>
                    </a:lnTo>
                    <a:lnTo>
                      <a:pt x="6619" y="1197"/>
                    </a:lnTo>
                    <a:lnTo>
                      <a:pt x="6692" y="1124"/>
                    </a:lnTo>
                    <a:lnTo>
                      <a:pt x="6765" y="1075"/>
                    </a:lnTo>
                    <a:lnTo>
                      <a:pt x="6839" y="1026"/>
                    </a:lnTo>
                    <a:lnTo>
                      <a:pt x="6936" y="1002"/>
                    </a:lnTo>
                    <a:lnTo>
                      <a:pt x="7034" y="978"/>
                    </a:lnTo>
                    <a:close/>
                    <a:moveTo>
                      <a:pt x="7034" y="1"/>
                    </a:moveTo>
                    <a:lnTo>
                      <a:pt x="6887" y="25"/>
                    </a:lnTo>
                    <a:lnTo>
                      <a:pt x="6741" y="50"/>
                    </a:lnTo>
                    <a:lnTo>
                      <a:pt x="6472" y="123"/>
                    </a:lnTo>
                    <a:lnTo>
                      <a:pt x="6204" y="269"/>
                    </a:lnTo>
                    <a:lnTo>
                      <a:pt x="6008" y="440"/>
                    </a:lnTo>
                    <a:lnTo>
                      <a:pt x="5813" y="660"/>
                    </a:lnTo>
                    <a:lnTo>
                      <a:pt x="5691" y="904"/>
                    </a:lnTo>
                    <a:lnTo>
                      <a:pt x="5593" y="1173"/>
                    </a:lnTo>
                    <a:lnTo>
                      <a:pt x="5569" y="1320"/>
                    </a:lnTo>
                    <a:lnTo>
                      <a:pt x="5569" y="1466"/>
                    </a:lnTo>
                    <a:lnTo>
                      <a:pt x="5569" y="1881"/>
                    </a:lnTo>
                    <a:lnTo>
                      <a:pt x="391" y="1881"/>
                    </a:lnTo>
                    <a:lnTo>
                      <a:pt x="293" y="1906"/>
                    </a:lnTo>
                    <a:lnTo>
                      <a:pt x="220" y="1955"/>
                    </a:lnTo>
                    <a:lnTo>
                      <a:pt x="147" y="2028"/>
                    </a:lnTo>
                    <a:lnTo>
                      <a:pt x="73" y="2077"/>
                    </a:lnTo>
                    <a:lnTo>
                      <a:pt x="49" y="2174"/>
                    </a:lnTo>
                    <a:lnTo>
                      <a:pt x="0" y="2272"/>
                    </a:lnTo>
                    <a:lnTo>
                      <a:pt x="0" y="2370"/>
                    </a:lnTo>
                    <a:lnTo>
                      <a:pt x="0" y="5789"/>
                    </a:lnTo>
                    <a:lnTo>
                      <a:pt x="24" y="5984"/>
                    </a:lnTo>
                    <a:lnTo>
                      <a:pt x="73" y="6155"/>
                    </a:lnTo>
                    <a:lnTo>
                      <a:pt x="171" y="6326"/>
                    </a:lnTo>
                    <a:lnTo>
                      <a:pt x="293" y="6473"/>
                    </a:lnTo>
                    <a:lnTo>
                      <a:pt x="440" y="6595"/>
                    </a:lnTo>
                    <a:lnTo>
                      <a:pt x="586" y="6693"/>
                    </a:lnTo>
                    <a:lnTo>
                      <a:pt x="782" y="6741"/>
                    </a:lnTo>
                    <a:lnTo>
                      <a:pt x="977" y="6766"/>
                    </a:lnTo>
                    <a:lnTo>
                      <a:pt x="7742" y="6766"/>
                    </a:lnTo>
                    <a:lnTo>
                      <a:pt x="7742" y="6155"/>
                    </a:lnTo>
                    <a:lnTo>
                      <a:pt x="7767" y="6058"/>
                    </a:lnTo>
                    <a:lnTo>
                      <a:pt x="7791" y="5984"/>
                    </a:lnTo>
                    <a:lnTo>
                      <a:pt x="7840" y="5887"/>
                    </a:lnTo>
                    <a:lnTo>
                      <a:pt x="7889" y="5813"/>
                    </a:lnTo>
                    <a:lnTo>
                      <a:pt x="7962" y="5765"/>
                    </a:lnTo>
                    <a:lnTo>
                      <a:pt x="8060" y="5716"/>
                    </a:lnTo>
                    <a:lnTo>
                      <a:pt x="8133" y="5691"/>
                    </a:lnTo>
                    <a:lnTo>
                      <a:pt x="8231" y="5667"/>
                    </a:lnTo>
                    <a:lnTo>
                      <a:pt x="8963" y="5667"/>
                    </a:lnTo>
                    <a:lnTo>
                      <a:pt x="9061" y="5691"/>
                    </a:lnTo>
                    <a:lnTo>
                      <a:pt x="9134" y="5716"/>
                    </a:lnTo>
                    <a:lnTo>
                      <a:pt x="9232" y="5765"/>
                    </a:lnTo>
                    <a:lnTo>
                      <a:pt x="9305" y="5813"/>
                    </a:lnTo>
                    <a:lnTo>
                      <a:pt x="9354" y="5887"/>
                    </a:lnTo>
                    <a:lnTo>
                      <a:pt x="9403" y="5984"/>
                    </a:lnTo>
                    <a:lnTo>
                      <a:pt x="9427" y="6058"/>
                    </a:lnTo>
                    <a:lnTo>
                      <a:pt x="9452" y="6155"/>
                    </a:lnTo>
                    <a:lnTo>
                      <a:pt x="9452" y="6766"/>
                    </a:lnTo>
                    <a:lnTo>
                      <a:pt x="16217" y="6766"/>
                    </a:lnTo>
                    <a:lnTo>
                      <a:pt x="16412" y="6741"/>
                    </a:lnTo>
                    <a:lnTo>
                      <a:pt x="16608" y="6693"/>
                    </a:lnTo>
                    <a:lnTo>
                      <a:pt x="16754" y="6595"/>
                    </a:lnTo>
                    <a:lnTo>
                      <a:pt x="16901" y="6473"/>
                    </a:lnTo>
                    <a:lnTo>
                      <a:pt x="17023" y="6326"/>
                    </a:lnTo>
                    <a:lnTo>
                      <a:pt x="17121" y="6155"/>
                    </a:lnTo>
                    <a:lnTo>
                      <a:pt x="17169" y="5984"/>
                    </a:lnTo>
                    <a:lnTo>
                      <a:pt x="17194" y="5789"/>
                    </a:lnTo>
                    <a:lnTo>
                      <a:pt x="17194" y="2370"/>
                    </a:lnTo>
                    <a:lnTo>
                      <a:pt x="17194" y="2272"/>
                    </a:lnTo>
                    <a:lnTo>
                      <a:pt x="17145" y="2174"/>
                    </a:lnTo>
                    <a:lnTo>
                      <a:pt x="17121" y="2077"/>
                    </a:lnTo>
                    <a:lnTo>
                      <a:pt x="17047" y="2028"/>
                    </a:lnTo>
                    <a:lnTo>
                      <a:pt x="16974" y="1955"/>
                    </a:lnTo>
                    <a:lnTo>
                      <a:pt x="16901" y="1906"/>
                    </a:lnTo>
                    <a:lnTo>
                      <a:pt x="16803" y="1881"/>
                    </a:lnTo>
                    <a:lnTo>
                      <a:pt x="11625" y="1881"/>
                    </a:lnTo>
                    <a:lnTo>
                      <a:pt x="11625" y="1466"/>
                    </a:lnTo>
                    <a:lnTo>
                      <a:pt x="11625" y="1320"/>
                    </a:lnTo>
                    <a:lnTo>
                      <a:pt x="11601" y="1173"/>
                    </a:lnTo>
                    <a:lnTo>
                      <a:pt x="11503" y="904"/>
                    </a:lnTo>
                    <a:lnTo>
                      <a:pt x="11381" y="660"/>
                    </a:lnTo>
                    <a:lnTo>
                      <a:pt x="11186" y="440"/>
                    </a:lnTo>
                    <a:lnTo>
                      <a:pt x="10990" y="269"/>
                    </a:lnTo>
                    <a:lnTo>
                      <a:pt x="10722" y="123"/>
                    </a:lnTo>
                    <a:lnTo>
                      <a:pt x="10453" y="50"/>
                    </a:lnTo>
                    <a:lnTo>
                      <a:pt x="10307" y="25"/>
                    </a:lnTo>
                    <a:lnTo>
                      <a:pt x="1016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100" name="Shape 741">
                <a:extLst>
                  <a:ext uri="{FF2B5EF4-FFF2-40B4-BE49-F238E27FC236}">
                    <a16:creationId xmlns:a16="http://schemas.microsoft.com/office/drawing/2014/main" id="{B3E33569-1BFB-4684-940D-E77FF9903703}"/>
                  </a:ext>
                </a:extLst>
              </p:cNvPr>
              <p:cNvSpPr/>
              <p:nvPr/>
            </p:nvSpPr>
            <p:spPr>
              <a:xfrm>
                <a:off x="2599825" y="3861275"/>
                <a:ext cx="429850" cy="188700"/>
              </a:xfrm>
              <a:custGeom>
                <a:avLst/>
                <a:gdLst/>
                <a:ahLst/>
                <a:cxnLst/>
                <a:rect l="0" t="0" r="0" b="0"/>
                <a:pathLst>
                  <a:path w="17194" h="7548" extrusionOk="0">
                    <a:moveTo>
                      <a:pt x="0" y="1"/>
                    </a:moveTo>
                    <a:lnTo>
                      <a:pt x="0" y="7059"/>
                    </a:lnTo>
                    <a:lnTo>
                      <a:pt x="0" y="7157"/>
                    </a:lnTo>
                    <a:lnTo>
                      <a:pt x="49" y="7230"/>
                    </a:lnTo>
                    <a:lnTo>
                      <a:pt x="73" y="7327"/>
                    </a:lnTo>
                    <a:lnTo>
                      <a:pt x="147" y="7401"/>
                    </a:lnTo>
                    <a:lnTo>
                      <a:pt x="220" y="7450"/>
                    </a:lnTo>
                    <a:lnTo>
                      <a:pt x="293" y="7498"/>
                    </a:lnTo>
                    <a:lnTo>
                      <a:pt x="391" y="7523"/>
                    </a:lnTo>
                    <a:lnTo>
                      <a:pt x="489" y="7547"/>
                    </a:lnTo>
                    <a:lnTo>
                      <a:pt x="16705" y="7547"/>
                    </a:lnTo>
                    <a:lnTo>
                      <a:pt x="16803" y="7523"/>
                    </a:lnTo>
                    <a:lnTo>
                      <a:pt x="16901" y="7498"/>
                    </a:lnTo>
                    <a:lnTo>
                      <a:pt x="16974" y="7450"/>
                    </a:lnTo>
                    <a:lnTo>
                      <a:pt x="17047" y="7401"/>
                    </a:lnTo>
                    <a:lnTo>
                      <a:pt x="17121" y="7327"/>
                    </a:lnTo>
                    <a:lnTo>
                      <a:pt x="17145" y="7230"/>
                    </a:lnTo>
                    <a:lnTo>
                      <a:pt x="17194" y="7157"/>
                    </a:lnTo>
                    <a:lnTo>
                      <a:pt x="17194" y="7059"/>
                    </a:lnTo>
                    <a:lnTo>
                      <a:pt x="17194" y="1"/>
                    </a:lnTo>
                    <a:lnTo>
                      <a:pt x="16974" y="172"/>
                    </a:lnTo>
                    <a:lnTo>
                      <a:pt x="16754" y="294"/>
                    </a:lnTo>
                    <a:lnTo>
                      <a:pt x="16486" y="367"/>
                    </a:lnTo>
                    <a:lnTo>
                      <a:pt x="16217" y="391"/>
                    </a:lnTo>
                    <a:lnTo>
                      <a:pt x="9452" y="391"/>
                    </a:lnTo>
                    <a:lnTo>
                      <a:pt x="9452" y="855"/>
                    </a:lnTo>
                    <a:lnTo>
                      <a:pt x="9427" y="953"/>
                    </a:lnTo>
                    <a:lnTo>
                      <a:pt x="9403" y="1051"/>
                    </a:lnTo>
                    <a:lnTo>
                      <a:pt x="9354" y="1148"/>
                    </a:lnTo>
                    <a:lnTo>
                      <a:pt x="9305" y="1197"/>
                    </a:lnTo>
                    <a:lnTo>
                      <a:pt x="9232" y="1271"/>
                    </a:lnTo>
                    <a:lnTo>
                      <a:pt x="9134" y="1319"/>
                    </a:lnTo>
                    <a:lnTo>
                      <a:pt x="9061" y="1344"/>
                    </a:lnTo>
                    <a:lnTo>
                      <a:pt x="8133" y="1344"/>
                    </a:lnTo>
                    <a:lnTo>
                      <a:pt x="8060" y="1319"/>
                    </a:lnTo>
                    <a:lnTo>
                      <a:pt x="7962" y="1271"/>
                    </a:lnTo>
                    <a:lnTo>
                      <a:pt x="7889" y="1197"/>
                    </a:lnTo>
                    <a:lnTo>
                      <a:pt x="7840" y="1148"/>
                    </a:lnTo>
                    <a:lnTo>
                      <a:pt x="7791" y="1051"/>
                    </a:lnTo>
                    <a:lnTo>
                      <a:pt x="7767" y="953"/>
                    </a:lnTo>
                    <a:lnTo>
                      <a:pt x="7742" y="855"/>
                    </a:lnTo>
                    <a:lnTo>
                      <a:pt x="7742" y="391"/>
                    </a:lnTo>
                    <a:lnTo>
                      <a:pt x="977" y="391"/>
                    </a:lnTo>
                    <a:lnTo>
                      <a:pt x="708" y="367"/>
                    </a:lnTo>
                    <a:lnTo>
                      <a:pt x="440" y="294"/>
                    </a:lnTo>
                    <a:lnTo>
                      <a:pt x="220" y="172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grpSp>
          <p:nvGrpSpPr>
            <p:cNvPr id="20" name="Shape 752">
              <a:extLst>
                <a:ext uri="{FF2B5EF4-FFF2-40B4-BE49-F238E27FC236}">
                  <a16:creationId xmlns:a16="http://schemas.microsoft.com/office/drawing/2014/main" id="{D3C5F094-699B-4E07-87CB-02E731F3A588}"/>
                </a:ext>
              </a:extLst>
            </p:cNvPr>
            <p:cNvGrpSpPr/>
            <p:nvPr/>
          </p:nvGrpSpPr>
          <p:grpSpPr>
            <a:xfrm>
              <a:off x="10221336" y="2049134"/>
              <a:ext cx="460337" cy="238189"/>
              <a:chOff x="4610450" y="3703750"/>
              <a:chExt cx="453050" cy="3321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7" name="Shape 753">
                <a:extLst>
                  <a:ext uri="{FF2B5EF4-FFF2-40B4-BE49-F238E27FC236}">
                    <a16:creationId xmlns:a16="http://schemas.microsoft.com/office/drawing/2014/main" id="{9DD601B6-58DC-4F97-8073-88BFE8F06C2C}"/>
                  </a:ext>
                </a:extLst>
              </p:cNvPr>
              <p:cNvSpPr/>
              <p:nvPr/>
            </p:nvSpPr>
            <p:spPr>
              <a:xfrm>
                <a:off x="4610450" y="3703750"/>
                <a:ext cx="453050" cy="332175"/>
              </a:xfrm>
              <a:custGeom>
                <a:avLst/>
                <a:gdLst/>
                <a:ahLst/>
                <a:cxnLst/>
                <a:rect l="0" t="0" r="0" b="0"/>
                <a:pathLst>
                  <a:path w="18122" h="13287" extrusionOk="0">
                    <a:moveTo>
                      <a:pt x="366" y="0"/>
                    </a:moveTo>
                    <a:lnTo>
                      <a:pt x="293" y="49"/>
                    </a:lnTo>
                    <a:lnTo>
                      <a:pt x="195" y="74"/>
                    </a:lnTo>
                    <a:lnTo>
                      <a:pt x="122" y="147"/>
                    </a:lnTo>
                    <a:lnTo>
                      <a:pt x="73" y="220"/>
                    </a:lnTo>
                    <a:lnTo>
                      <a:pt x="25" y="293"/>
                    </a:lnTo>
                    <a:lnTo>
                      <a:pt x="0" y="391"/>
                    </a:lnTo>
                    <a:lnTo>
                      <a:pt x="0" y="489"/>
                    </a:lnTo>
                    <a:lnTo>
                      <a:pt x="0" y="12798"/>
                    </a:lnTo>
                    <a:lnTo>
                      <a:pt x="0" y="12896"/>
                    </a:lnTo>
                    <a:lnTo>
                      <a:pt x="25" y="12993"/>
                    </a:lnTo>
                    <a:lnTo>
                      <a:pt x="73" y="13067"/>
                    </a:lnTo>
                    <a:lnTo>
                      <a:pt x="122" y="13140"/>
                    </a:lnTo>
                    <a:lnTo>
                      <a:pt x="195" y="13213"/>
                    </a:lnTo>
                    <a:lnTo>
                      <a:pt x="293" y="13238"/>
                    </a:lnTo>
                    <a:lnTo>
                      <a:pt x="366" y="13287"/>
                    </a:lnTo>
                    <a:lnTo>
                      <a:pt x="17756" y="13287"/>
                    </a:lnTo>
                    <a:lnTo>
                      <a:pt x="17829" y="13238"/>
                    </a:lnTo>
                    <a:lnTo>
                      <a:pt x="17927" y="13213"/>
                    </a:lnTo>
                    <a:lnTo>
                      <a:pt x="18000" y="13140"/>
                    </a:lnTo>
                    <a:lnTo>
                      <a:pt x="18049" y="13067"/>
                    </a:lnTo>
                    <a:lnTo>
                      <a:pt x="18098" y="12993"/>
                    </a:lnTo>
                    <a:lnTo>
                      <a:pt x="18122" y="12896"/>
                    </a:lnTo>
                    <a:lnTo>
                      <a:pt x="18122" y="12798"/>
                    </a:lnTo>
                    <a:lnTo>
                      <a:pt x="18122" y="12700"/>
                    </a:lnTo>
                    <a:lnTo>
                      <a:pt x="18098" y="12603"/>
                    </a:lnTo>
                    <a:lnTo>
                      <a:pt x="18049" y="12529"/>
                    </a:lnTo>
                    <a:lnTo>
                      <a:pt x="18000" y="12456"/>
                    </a:lnTo>
                    <a:lnTo>
                      <a:pt x="17927" y="12383"/>
                    </a:lnTo>
                    <a:lnTo>
                      <a:pt x="17829" y="12358"/>
                    </a:lnTo>
                    <a:lnTo>
                      <a:pt x="17756" y="12310"/>
                    </a:lnTo>
                    <a:lnTo>
                      <a:pt x="977" y="12310"/>
                    </a:lnTo>
                    <a:lnTo>
                      <a:pt x="977" y="489"/>
                    </a:lnTo>
                    <a:lnTo>
                      <a:pt x="953" y="391"/>
                    </a:lnTo>
                    <a:lnTo>
                      <a:pt x="928" y="293"/>
                    </a:lnTo>
                    <a:lnTo>
                      <a:pt x="879" y="220"/>
                    </a:lnTo>
                    <a:lnTo>
                      <a:pt x="830" y="147"/>
                    </a:lnTo>
                    <a:lnTo>
                      <a:pt x="757" y="74"/>
                    </a:lnTo>
                    <a:lnTo>
                      <a:pt x="660" y="49"/>
                    </a:lnTo>
                    <a:lnTo>
                      <a:pt x="58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8" name="Shape 754">
                <a:extLst>
                  <a:ext uri="{FF2B5EF4-FFF2-40B4-BE49-F238E27FC236}">
                    <a16:creationId xmlns:a16="http://schemas.microsoft.com/office/drawing/2014/main" id="{92C8F00F-DD70-469D-B35F-73E33FCFADA2}"/>
                  </a:ext>
                </a:extLst>
              </p:cNvPr>
              <p:cNvSpPr/>
              <p:nvPr/>
            </p:nvSpPr>
            <p:spPr>
              <a:xfrm>
                <a:off x="4642200" y="3730000"/>
                <a:ext cx="389550" cy="249150"/>
              </a:xfrm>
              <a:custGeom>
                <a:avLst/>
                <a:gdLst/>
                <a:ahLst/>
                <a:cxnLst/>
                <a:rect l="0" t="0" r="0" b="0"/>
                <a:pathLst>
                  <a:path w="15582" h="9966" extrusionOk="0">
                    <a:moveTo>
                      <a:pt x="14752" y="1"/>
                    </a:moveTo>
                    <a:lnTo>
                      <a:pt x="14629" y="49"/>
                    </a:lnTo>
                    <a:lnTo>
                      <a:pt x="14507" y="98"/>
                    </a:lnTo>
                    <a:lnTo>
                      <a:pt x="14410" y="196"/>
                    </a:lnTo>
                    <a:lnTo>
                      <a:pt x="14336" y="294"/>
                    </a:lnTo>
                    <a:lnTo>
                      <a:pt x="14263" y="416"/>
                    </a:lnTo>
                    <a:lnTo>
                      <a:pt x="14239" y="538"/>
                    </a:lnTo>
                    <a:lnTo>
                      <a:pt x="14214" y="684"/>
                    </a:lnTo>
                    <a:lnTo>
                      <a:pt x="14239" y="831"/>
                    </a:lnTo>
                    <a:lnTo>
                      <a:pt x="14288" y="1002"/>
                    </a:lnTo>
                    <a:lnTo>
                      <a:pt x="11308" y="4372"/>
                    </a:lnTo>
                    <a:lnTo>
                      <a:pt x="11161" y="4323"/>
                    </a:lnTo>
                    <a:lnTo>
                      <a:pt x="11015" y="4299"/>
                    </a:lnTo>
                    <a:lnTo>
                      <a:pt x="10844" y="4323"/>
                    </a:lnTo>
                    <a:lnTo>
                      <a:pt x="10087" y="3005"/>
                    </a:lnTo>
                    <a:lnTo>
                      <a:pt x="10160" y="2907"/>
                    </a:lnTo>
                    <a:lnTo>
                      <a:pt x="10209" y="2809"/>
                    </a:lnTo>
                    <a:lnTo>
                      <a:pt x="10233" y="2687"/>
                    </a:lnTo>
                    <a:lnTo>
                      <a:pt x="10233" y="2565"/>
                    </a:lnTo>
                    <a:lnTo>
                      <a:pt x="10233" y="2418"/>
                    </a:lnTo>
                    <a:lnTo>
                      <a:pt x="10184" y="2296"/>
                    </a:lnTo>
                    <a:lnTo>
                      <a:pt x="10136" y="2174"/>
                    </a:lnTo>
                    <a:lnTo>
                      <a:pt x="10038" y="2077"/>
                    </a:lnTo>
                    <a:lnTo>
                      <a:pt x="9940" y="2003"/>
                    </a:lnTo>
                    <a:lnTo>
                      <a:pt x="9818" y="1930"/>
                    </a:lnTo>
                    <a:lnTo>
                      <a:pt x="9696" y="1906"/>
                    </a:lnTo>
                    <a:lnTo>
                      <a:pt x="9549" y="1881"/>
                    </a:lnTo>
                    <a:lnTo>
                      <a:pt x="9427" y="1906"/>
                    </a:lnTo>
                    <a:lnTo>
                      <a:pt x="9281" y="1930"/>
                    </a:lnTo>
                    <a:lnTo>
                      <a:pt x="9183" y="2003"/>
                    </a:lnTo>
                    <a:lnTo>
                      <a:pt x="9085" y="2077"/>
                    </a:lnTo>
                    <a:lnTo>
                      <a:pt x="8988" y="2174"/>
                    </a:lnTo>
                    <a:lnTo>
                      <a:pt x="8939" y="2296"/>
                    </a:lnTo>
                    <a:lnTo>
                      <a:pt x="8890" y="2418"/>
                    </a:lnTo>
                    <a:lnTo>
                      <a:pt x="8866" y="2565"/>
                    </a:lnTo>
                    <a:lnTo>
                      <a:pt x="8890" y="2663"/>
                    </a:lnTo>
                    <a:lnTo>
                      <a:pt x="8914" y="2785"/>
                    </a:lnTo>
                    <a:lnTo>
                      <a:pt x="8939" y="2883"/>
                    </a:lnTo>
                    <a:lnTo>
                      <a:pt x="8988" y="2956"/>
                    </a:lnTo>
                    <a:lnTo>
                      <a:pt x="6521" y="6668"/>
                    </a:lnTo>
                    <a:lnTo>
                      <a:pt x="6399" y="6644"/>
                    </a:lnTo>
                    <a:lnTo>
                      <a:pt x="6130" y="6644"/>
                    </a:lnTo>
                    <a:lnTo>
                      <a:pt x="5959" y="6717"/>
                    </a:lnTo>
                    <a:lnTo>
                      <a:pt x="4714" y="5398"/>
                    </a:lnTo>
                    <a:lnTo>
                      <a:pt x="4763" y="5252"/>
                    </a:lnTo>
                    <a:lnTo>
                      <a:pt x="4763" y="5105"/>
                    </a:lnTo>
                    <a:lnTo>
                      <a:pt x="4763" y="4958"/>
                    </a:lnTo>
                    <a:lnTo>
                      <a:pt x="4714" y="4836"/>
                    </a:lnTo>
                    <a:lnTo>
                      <a:pt x="4665" y="4714"/>
                    </a:lnTo>
                    <a:lnTo>
                      <a:pt x="4567" y="4617"/>
                    </a:lnTo>
                    <a:lnTo>
                      <a:pt x="4470" y="4543"/>
                    </a:lnTo>
                    <a:lnTo>
                      <a:pt x="4347" y="4470"/>
                    </a:lnTo>
                    <a:lnTo>
                      <a:pt x="4225" y="4446"/>
                    </a:lnTo>
                    <a:lnTo>
                      <a:pt x="4079" y="4421"/>
                    </a:lnTo>
                    <a:lnTo>
                      <a:pt x="3957" y="4446"/>
                    </a:lnTo>
                    <a:lnTo>
                      <a:pt x="3810" y="4470"/>
                    </a:lnTo>
                    <a:lnTo>
                      <a:pt x="3712" y="4543"/>
                    </a:lnTo>
                    <a:lnTo>
                      <a:pt x="3615" y="4617"/>
                    </a:lnTo>
                    <a:lnTo>
                      <a:pt x="3517" y="4714"/>
                    </a:lnTo>
                    <a:lnTo>
                      <a:pt x="3468" y="4836"/>
                    </a:lnTo>
                    <a:lnTo>
                      <a:pt x="3419" y="4958"/>
                    </a:lnTo>
                    <a:lnTo>
                      <a:pt x="3395" y="5105"/>
                    </a:lnTo>
                    <a:lnTo>
                      <a:pt x="3419" y="5276"/>
                    </a:lnTo>
                    <a:lnTo>
                      <a:pt x="3493" y="5447"/>
                    </a:lnTo>
                    <a:lnTo>
                      <a:pt x="49" y="9574"/>
                    </a:lnTo>
                    <a:lnTo>
                      <a:pt x="0" y="9648"/>
                    </a:lnTo>
                    <a:lnTo>
                      <a:pt x="0" y="9745"/>
                    </a:lnTo>
                    <a:lnTo>
                      <a:pt x="25" y="9843"/>
                    </a:lnTo>
                    <a:lnTo>
                      <a:pt x="98" y="9916"/>
                    </a:lnTo>
                    <a:lnTo>
                      <a:pt x="171" y="9965"/>
                    </a:lnTo>
                    <a:lnTo>
                      <a:pt x="244" y="9965"/>
                    </a:lnTo>
                    <a:lnTo>
                      <a:pt x="342" y="9941"/>
                    </a:lnTo>
                    <a:lnTo>
                      <a:pt x="440" y="9892"/>
                    </a:lnTo>
                    <a:lnTo>
                      <a:pt x="3859" y="5740"/>
                    </a:lnTo>
                    <a:lnTo>
                      <a:pt x="3981" y="5789"/>
                    </a:lnTo>
                    <a:lnTo>
                      <a:pt x="4079" y="5789"/>
                    </a:lnTo>
                    <a:lnTo>
                      <a:pt x="4225" y="5764"/>
                    </a:lnTo>
                    <a:lnTo>
                      <a:pt x="4347" y="5740"/>
                    </a:lnTo>
                    <a:lnTo>
                      <a:pt x="5642" y="7083"/>
                    </a:lnTo>
                    <a:lnTo>
                      <a:pt x="5617" y="7205"/>
                    </a:lnTo>
                    <a:lnTo>
                      <a:pt x="5617" y="7328"/>
                    </a:lnTo>
                    <a:lnTo>
                      <a:pt x="5617" y="7450"/>
                    </a:lnTo>
                    <a:lnTo>
                      <a:pt x="5666" y="7572"/>
                    </a:lnTo>
                    <a:lnTo>
                      <a:pt x="5740" y="7694"/>
                    </a:lnTo>
                    <a:lnTo>
                      <a:pt x="5813" y="7792"/>
                    </a:lnTo>
                    <a:lnTo>
                      <a:pt x="5910" y="7889"/>
                    </a:lnTo>
                    <a:lnTo>
                      <a:pt x="6033" y="7938"/>
                    </a:lnTo>
                    <a:lnTo>
                      <a:pt x="6155" y="7987"/>
                    </a:lnTo>
                    <a:lnTo>
                      <a:pt x="6301" y="8011"/>
                    </a:lnTo>
                    <a:lnTo>
                      <a:pt x="6448" y="7987"/>
                    </a:lnTo>
                    <a:lnTo>
                      <a:pt x="6570" y="7938"/>
                    </a:lnTo>
                    <a:lnTo>
                      <a:pt x="6692" y="7889"/>
                    </a:lnTo>
                    <a:lnTo>
                      <a:pt x="6790" y="7792"/>
                    </a:lnTo>
                    <a:lnTo>
                      <a:pt x="6863" y="7694"/>
                    </a:lnTo>
                    <a:lnTo>
                      <a:pt x="6936" y="7572"/>
                    </a:lnTo>
                    <a:lnTo>
                      <a:pt x="6961" y="7450"/>
                    </a:lnTo>
                    <a:lnTo>
                      <a:pt x="6985" y="7328"/>
                    </a:lnTo>
                    <a:lnTo>
                      <a:pt x="6961" y="7132"/>
                    </a:lnTo>
                    <a:lnTo>
                      <a:pt x="6887" y="6986"/>
                    </a:lnTo>
                    <a:lnTo>
                      <a:pt x="9403" y="3224"/>
                    </a:lnTo>
                    <a:lnTo>
                      <a:pt x="9549" y="3249"/>
                    </a:lnTo>
                    <a:lnTo>
                      <a:pt x="9647" y="3249"/>
                    </a:lnTo>
                    <a:lnTo>
                      <a:pt x="10429" y="4617"/>
                    </a:lnTo>
                    <a:lnTo>
                      <a:pt x="10355" y="4788"/>
                    </a:lnTo>
                    <a:lnTo>
                      <a:pt x="10331" y="4885"/>
                    </a:lnTo>
                    <a:lnTo>
                      <a:pt x="10331" y="4983"/>
                    </a:lnTo>
                    <a:lnTo>
                      <a:pt x="10331" y="5129"/>
                    </a:lnTo>
                    <a:lnTo>
                      <a:pt x="10380" y="5252"/>
                    </a:lnTo>
                    <a:lnTo>
                      <a:pt x="10429" y="5374"/>
                    </a:lnTo>
                    <a:lnTo>
                      <a:pt x="10526" y="5471"/>
                    </a:lnTo>
                    <a:lnTo>
                      <a:pt x="10624" y="5569"/>
                    </a:lnTo>
                    <a:lnTo>
                      <a:pt x="10746" y="5618"/>
                    </a:lnTo>
                    <a:lnTo>
                      <a:pt x="10868" y="5667"/>
                    </a:lnTo>
                    <a:lnTo>
                      <a:pt x="11137" y="5667"/>
                    </a:lnTo>
                    <a:lnTo>
                      <a:pt x="11284" y="5618"/>
                    </a:lnTo>
                    <a:lnTo>
                      <a:pt x="11381" y="5569"/>
                    </a:lnTo>
                    <a:lnTo>
                      <a:pt x="11479" y="5471"/>
                    </a:lnTo>
                    <a:lnTo>
                      <a:pt x="11577" y="5374"/>
                    </a:lnTo>
                    <a:lnTo>
                      <a:pt x="11625" y="5252"/>
                    </a:lnTo>
                    <a:lnTo>
                      <a:pt x="11674" y="5129"/>
                    </a:lnTo>
                    <a:lnTo>
                      <a:pt x="11699" y="4983"/>
                    </a:lnTo>
                    <a:lnTo>
                      <a:pt x="11674" y="4861"/>
                    </a:lnTo>
                    <a:lnTo>
                      <a:pt x="11650" y="4739"/>
                    </a:lnTo>
                    <a:lnTo>
                      <a:pt x="14654" y="1319"/>
                    </a:lnTo>
                    <a:lnTo>
                      <a:pt x="14776" y="1344"/>
                    </a:lnTo>
                    <a:lnTo>
                      <a:pt x="14898" y="1368"/>
                    </a:lnTo>
                    <a:lnTo>
                      <a:pt x="15045" y="1344"/>
                    </a:lnTo>
                    <a:lnTo>
                      <a:pt x="15167" y="1295"/>
                    </a:lnTo>
                    <a:lnTo>
                      <a:pt x="15289" y="1246"/>
                    </a:lnTo>
                    <a:lnTo>
                      <a:pt x="15387" y="1148"/>
                    </a:lnTo>
                    <a:lnTo>
                      <a:pt x="15460" y="1051"/>
                    </a:lnTo>
                    <a:lnTo>
                      <a:pt x="15533" y="953"/>
                    </a:lnTo>
                    <a:lnTo>
                      <a:pt x="15558" y="807"/>
                    </a:lnTo>
                    <a:lnTo>
                      <a:pt x="15582" y="684"/>
                    </a:lnTo>
                    <a:lnTo>
                      <a:pt x="15558" y="538"/>
                    </a:lnTo>
                    <a:lnTo>
                      <a:pt x="15533" y="416"/>
                    </a:lnTo>
                    <a:lnTo>
                      <a:pt x="15460" y="294"/>
                    </a:lnTo>
                    <a:lnTo>
                      <a:pt x="15387" y="196"/>
                    </a:lnTo>
                    <a:lnTo>
                      <a:pt x="15289" y="98"/>
                    </a:lnTo>
                    <a:lnTo>
                      <a:pt x="15167" y="49"/>
                    </a:lnTo>
                    <a:lnTo>
                      <a:pt x="1504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sp>
          <p:nvSpPr>
            <p:cNvPr id="21" name="Shape 761">
              <a:extLst>
                <a:ext uri="{FF2B5EF4-FFF2-40B4-BE49-F238E27FC236}">
                  <a16:creationId xmlns:a16="http://schemas.microsoft.com/office/drawing/2014/main" id="{97CB8E4B-A907-4EA0-AA70-3AAB3678F131}"/>
                </a:ext>
              </a:extLst>
            </p:cNvPr>
            <p:cNvSpPr/>
            <p:nvPr/>
          </p:nvSpPr>
          <p:spPr>
            <a:xfrm>
              <a:off x="10046308" y="2881148"/>
              <a:ext cx="290712" cy="290697"/>
            </a:xfrm>
            <a:custGeom>
              <a:avLst/>
              <a:gdLst/>
              <a:ahLst/>
              <a:cxnLst/>
              <a:rect l="0" t="0" r="0" b="0"/>
              <a:pathLst>
                <a:path w="18758" h="18757" extrusionOk="0">
                  <a:moveTo>
                    <a:pt x="10039" y="2467"/>
                  </a:moveTo>
                  <a:lnTo>
                    <a:pt x="10380" y="2491"/>
                  </a:lnTo>
                  <a:lnTo>
                    <a:pt x="10674" y="2516"/>
                  </a:lnTo>
                  <a:lnTo>
                    <a:pt x="10869" y="2540"/>
                  </a:lnTo>
                  <a:lnTo>
                    <a:pt x="10967" y="2564"/>
                  </a:lnTo>
                  <a:lnTo>
                    <a:pt x="10991" y="2589"/>
                  </a:lnTo>
                  <a:lnTo>
                    <a:pt x="10967" y="2638"/>
                  </a:lnTo>
                  <a:lnTo>
                    <a:pt x="10893" y="2784"/>
                  </a:lnTo>
                  <a:lnTo>
                    <a:pt x="10771" y="2955"/>
                  </a:lnTo>
                  <a:lnTo>
                    <a:pt x="10600" y="3151"/>
                  </a:lnTo>
                  <a:lnTo>
                    <a:pt x="10405" y="3322"/>
                  </a:lnTo>
                  <a:lnTo>
                    <a:pt x="10209" y="3468"/>
                  </a:lnTo>
                  <a:lnTo>
                    <a:pt x="10039" y="3590"/>
                  </a:lnTo>
                  <a:lnTo>
                    <a:pt x="9941" y="3615"/>
                  </a:lnTo>
                  <a:lnTo>
                    <a:pt x="9843" y="3639"/>
                  </a:lnTo>
                  <a:lnTo>
                    <a:pt x="9745" y="3663"/>
                  </a:lnTo>
                  <a:lnTo>
                    <a:pt x="9648" y="3737"/>
                  </a:lnTo>
                  <a:lnTo>
                    <a:pt x="9550" y="3810"/>
                  </a:lnTo>
                  <a:lnTo>
                    <a:pt x="9452" y="3883"/>
                  </a:lnTo>
                  <a:lnTo>
                    <a:pt x="9355" y="3957"/>
                  </a:lnTo>
                  <a:lnTo>
                    <a:pt x="9257" y="3981"/>
                  </a:lnTo>
                  <a:lnTo>
                    <a:pt x="9159" y="4005"/>
                  </a:lnTo>
                  <a:lnTo>
                    <a:pt x="9086" y="4005"/>
                  </a:lnTo>
                  <a:lnTo>
                    <a:pt x="8988" y="4054"/>
                  </a:lnTo>
                  <a:lnTo>
                    <a:pt x="8866" y="4128"/>
                  </a:lnTo>
                  <a:lnTo>
                    <a:pt x="8793" y="4201"/>
                  </a:lnTo>
                  <a:lnTo>
                    <a:pt x="8695" y="4274"/>
                  </a:lnTo>
                  <a:lnTo>
                    <a:pt x="8598" y="4323"/>
                  </a:lnTo>
                  <a:lnTo>
                    <a:pt x="8500" y="4372"/>
                  </a:lnTo>
                  <a:lnTo>
                    <a:pt x="8304" y="4372"/>
                  </a:lnTo>
                  <a:lnTo>
                    <a:pt x="8207" y="4323"/>
                  </a:lnTo>
                  <a:lnTo>
                    <a:pt x="8109" y="4274"/>
                  </a:lnTo>
                  <a:lnTo>
                    <a:pt x="8036" y="4201"/>
                  </a:lnTo>
                  <a:lnTo>
                    <a:pt x="7963" y="4103"/>
                  </a:lnTo>
                  <a:lnTo>
                    <a:pt x="7938" y="4005"/>
                  </a:lnTo>
                  <a:lnTo>
                    <a:pt x="7963" y="3908"/>
                  </a:lnTo>
                  <a:lnTo>
                    <a:pt x="8036" y="3810"/>
                  </a:lnTo>
                  <a:lnTo>
                    <a:pt x="8109" y="3712"/>
                  </a:lnTo>
                  <a:lnTo>
                    <a:pt x="8158" y="3615"/>
                  </a:lnTo>
                  <a:lnTo>
                    <a:pt x="8207" y="3517"/>
                  </a:lnTo>
                  <a:lnTo>
                    <a:pt x="8207" y="3419"/>
                  </a:lnTo>
                  <a:lnTo>
                    <a:pt x="8182" y="3273"/>
                  </a:lnTo>
                  <a:lnTo>
                    <a:pt x="8158" y="3199"/>
                  </a:lnTo>
                  <a:lnTo>
                    <a:pt x="8109" y="3151"/>
                  </a:lnTo>
                  <a:lnTo>
                    <a:pt x="8060" y="3102"/>
                  </a:lnTo>
                  <a:lnTo>
                    <a:pt x="7987" y="3077"/>
                  </a:lnTo>
                  <a:lnTo>
                    <a:pt x="7840" y="3053"/>
                  </a:lnTo>
                  <a:lnTo>
                    <a:pt x="7669" y="3028"/>
                  </a:lnTo>
                  <a:lnTo>
                    <a:pt x="7596" y="2980"/>
                  </a:lnTo>
                  <a:lnTo>
                    <a:pt x="7547" y="2955"/>
                  </a:lnTo>
                  <a:lnTo>
                    <a:pt x="7523" y="2906"/>
                  </a:lnTo>
                  <a:lnTo>
                    <a:pt x="7547" y="2833"/>
                  </a:lnTo>
                  <a:lnTo>
                    <a:pt x="7572" y="2760"/>
                  </a:lnTo>
                  <a:lnTo>
                    <a:pt x="7645" y="2662"/>
                  </a:lnTo>
                  <a:lnTo>
                    <a:pt x="7694" y="2638"/>
                  </a:lnTo>
                  <a:lnTo>
                    <a:pt x="7792" y="2589"/>
                  </a:lnTo>
                  <a:lnTo>
                    <a:pt x="8036" y="2540"/>
                  </a:lnTo>
                  <a:lnTo>
                    <a:pt x="8329" y="2491"/>
                  </a:lnTo>
                  <a:lnTo>
                    <a:pt x="8671" y="2467"/>
                  </a:lnTo>
                  <a:close/>
                  <a:moveTo>
                    <a:pt x="11455" y="4763"/>
                  </a:moveTo>
                  <a:lnTo>
                    <a:pt x="11528" y="4787"/>
                  </a:lnTo>
                  <a:lnTo>
                    <a:pt x="11577" y="4811"/>
                  </a:lnTo>
                  <a:lnTo>
                    <a:pt x="11626" y="4885"/>
                  </a:lnTo>
                  <a:lnTo>
                    <a:pt x="11650" y="4958"/>
                  </a:lnTo>
                  <a:lnTo>
                    <a:pt x="11626" y="5031"/>
                  </a:lnTo>
                  <a:lnTo>
                    <a:pt x="11577" y="5153"/>
                  </a:lnTo>
                  <a:lnTo>
                    <a:pt x="11528" y="5251"/>
                  </a:lnTo>
                  <a:lnTo>
                    <a:pt x="11455" y="5324"/>
                  </a:lnTo>
                  <a:lnTo>
                    <a:pt x="11357" y="5398"/>
                  </a:lnTo>
                  <a:lnTo>
                    <a:pt x="11260" y="5471"/>
                  </a:lnTo>
                  <a:lnTo>
                    <a:pt x="11162" y="5520"/>
                  </a:lnTo>
                  <a:lnTo>
                    <a:pt x="10991" y="5520"/>
                  </a:lnTo>
                  <a:lnTo>
                    <a:pt x="10942" y="5471"/>
                  </a:lnTo>
                  <a:lnTo>
                    <a:pt x="10893" y="5398"/>
                  </a:lnTo>
                  <a:lnTo>
                    <a:pt x="10869" y="5324"/>
                  </a:lnTo>
                  <a:lnTo>
                    <a:pt x="10893" y="5251"/>
                  </a:lnTo>
                  <a:lnTo>
                    <a:pt x="10942" y="5153"/>
                  </a:lnTo>
                  <a:lnTo>
                    <a:pt x="10991" y="5031"/>
                  </a:lnTo>
                  <a:lnTo>
                    <a:pt x="11064" y="4958"/>
                  </a:lnTo>
                  <a:lnTo>
                    <a:pt x="11162" y="4885"/>
                  </a:lnTo>
                  <a:lnTo>
                    <a:pt x="11260" y="4811"/>
                  </a:lnTo>
                  <a:lnTo>
                    <a:pt x="11357" y="4787"/>
                  </a:lnTo>
                  <a:lnTo>
                    <a:pt x="11455" y="4763"/>
                  </a:lnTo>
                  <a:close/>
                  <a:moveTo>
                    <a:pt x="16437" y="12260"/>
                  </a:moveTo>
                  <a:lnTo>
                    <a:pt x="16511" y="12285"/>
                  </a:lnTo>
                  <a:lnTo>
                    <a:pt x="16535" y="12334"/>
                  </a:lnTo>
                  <a:lnTo>
                    <a:pt x="16559" y="12407"/>
                  </a:lnTo>
                  <a:lnTo>
                    <a:pt x="16584" y="12578"/>
                  </a:lnTo>
                  <a:lnTo>
                    <a:pt x="16584" y="12651"/>
                  </a:lnTo>
                  <a:lnTo>
                    <a:pt x="16535" y="12749"/>
                  </a:lnTo>
                  <a:lnTo>
                    <a:pt x="16486" y="12871"/>
                  </a:lnTo>
                  <a:lnTo>
                    <a:pt x="16413" y="12944"/>
                  </a:lnTo>
                  <a:lnTo>
                    <a:pt x="16340" y="13042"/>
                  </a:lnTo>
                  <a:lnTo>
                    <a:pt x="16266" y="13140"/>
                  </a:lnTo>
                  <a:lnTo>
                    <a:pt x="16218" y="13237"/>
                  </a:lnTo>
                  <a:lnTo>
                    <a:pt x="16218" y="13335"/>
                  </a:lnTo>
                  <a:lnTo>
                    <a:pt x="16193" y="13482"/>
                  </a:lnTo>
                  <a:lnTo>
                    <a:pt x="16144" y="13555"/>
                  </a:lnTo>
                  <a:lnTo>
                    <a:pt x="16120" y="13628"/>
                  </a:lnTo>
                  <a:lnTo>
                    <a:pt x="16071" y="13653"/>
                  </a:lnTo>
                  <a:lnTo>
                    <a:pt x="15973" y="13653"/>
                  </a:lnTo>
                  <a:lnTo>
                    <a:pt x="15924" y="13628"/>
                  </a:lnTo>
                  <a:lnTo>
                    <a:pt x="15900" y="13555"/>
                  </a:lnTo>
                  <a:lnTo>
                    <a:pt x="15851" y="13433"/>
                  </a:lnTo>
                  <a:lnTo>
                    <a:pt x="15851" y="13286"/>
                  </a:lnTo>
                  <a:lnTo>
                    <a:pt x="15827" y="13140"/>
                  </a:lnTo>
                  <a:lnTo>
                    <a:pt x="15851" y="12969"/>
                  </a:lnTo>
                  <a:lnTo>
                    <a:pt x="15924" y="12798"/>
                  </a:lnTo>
                  <a:lnTo>
                    <a:pt x="15998" y="12627"/>
                  </a:lnTo>
                  <a:lnTo>
                    <a:pt x="16120" y="12480"/>
                  </a:lnTo>
                  <a:lnTo>
                    <a:pt x="16242" y="12383"/>
                  </a:lnTo>
                  <a:lnTo>
                    <a:pt x="16340" y="12309"/>
                  </a:lnTo>
                  <a:lnTo>
                    <a:pt x="16437" y="12260"/>
                  </a:lnTo>
                  <a:close/>
                  <a:moveTo>
                    <a:pt x="13922" y="3615"/>
                  </a:moveTo>
                  <a:lnTo>
                    <a:pt x="14239" y="3639"/>
                  </a:lnTo>
                  <a:lnTo>
                    <a:pt x="14483" y="3639"/>
                  </a:lnTo>
                  <a:lnTo>
                    <a:pt x="14679" y="3688"/>
                  </a:lnTo>
                  <a:lnTo>
                    <a:pt x="14777" y="3712"/>
                  </a:lnTo>
                  <a:lnTo>
                    <a:pt x="14825" y="3737"/>
                  </a:lnTo>
                  <a:lnTo>
                    <a:pt x="14874" y="3761"/>
                  </a:lnTo>
                  <a:lnTo>
                    <a:pt x="14923" y="3737"/>
                  </a:lnTo>
                  <a:lnTo>
                    <a:pt x="14972" y="3712"/>
                  </a:lnTo>
                  <a:lnTo>
                    <a:pt x="15045" y="3688"/>
                  </a:lnTo>
                  <a:lnTo>
                    <a:pt x="15143" y="3663"/>
                  </a:lnTo>
                  <a:lnTo>
                    <a:pt x="15485" y="3639"/>
                  </a:lnTo>
                  <a:lnTo>
                    <a:pt x="15900" y="4103"/>
                  </a:lnTo>
                  <a:lnTo>
                    <a:pt x="16291" y="4616"/>
                  </a:lnTo>
                  <a:lnTo>
                    <a:pt x="16633" y="5153"/>
                  </a:lnTo>
                  <a:lnTo>
                    <a:pt x="16926" y="5715"/>
                  </a:lnTo>
                  <a:lnTo>
                    <a:pt x="17194" y="6301"/>
                  </a:lnTo>
                  <a:lnTo>
                    <a:pt x="17390" y="6912"/>
                  </a:lnTo>
                  <a:lnTo>
                    <a:pt x="17561" y="7547"/>
                  </a:lnTo>
                  <a:lnTo>
                    <a:pt x="17683" y="8182"/>
                  </a:lnTo>
                  <a:lnTo>
                    <a:pt x="17414" y="8157"/>
                  </a:lnTo>
                  <a:lnTo>
                    <a:pt x="17317" y="8133"/>
                  </a:lnTo>
                  <a:lnTo>
                    <a:pt x="17268" y="8084"/>
                  </a:lnTo>
                  <a:lnTo>
                    <a:pt x="17219" y="8060"/>
                  </a:lnTo>
                  <a:lnTo>
                    <a:pt x="17146" y="8035"/>
                  </a:lnTo>
                  <a:lnTo>
                    <a:pt x="16975" y="8011"/>
                  </a:lnTo>
                  <a:lnTo>
                    <a:pt x="16877" y="7986"/>
                  </a:lnTo>
                  <a:lnTo>
                    <a:pt x="16779" y="7938"/>
                  </a:lnTo>
                  <a:lnTo>
                    <a:pt x="16682" y="7889"/>
                  </a:lnTo>
                  <a:lnTo>
                    <a:pt x="16584" y="7815"/>
                  </a:lnTo>
                  <a:lnTo>
                    <a:pt x="16511" y="7742"/>
                  </a:lnTo>
                  <a:lnTo>
                    <a:pt x="16437" y="7693"/>
                  </a:lnTo>
                  <a:lnTo>
                    <a:pt x="16364" y="7693"/>
                  </a:lnTo>
                  <a:lnTo>
                    <a:pt x="16315" y="7718"/>
                  </a:lnTo>
                  <a:lnTo>
                    <a:pt x="16291" y="7767"/>
                  </a:lnTo>
                  <a:lnTo>
                    <a:pt x="16291" y="7840"/>
                  </a:lnTo>
                  <a:lnTo>
                    <a:pt x="16340" y="7913"/>
                  </a:lnTo>
                  <a:lnTo>
                    <a:pt x="16413" y="8011"/>
                  </a:lnTo>
                  <a:lnTo>
                    <a:pt x="16486" y="8084"/>
                  </a:lnTo>
                  <a:lnTo>
                    <a:pt x="16584" y="8133"/>
                  </a:lnTo>
                  <a:lnTo>
                    <a:pt x="16706" y="8182"/>
                  </a:lnTo>
                  <a:lnTo>
                    <a:pt x="16779" y="8182"/>
                  </a:lnTo>
                  <a:lnTo>
                    <a:pt x="16877" y="8206"/>
                  </a:lnTo>
                  <a:lnTo>
                    <a:pt x="16975" y="8255"/>
                  </a:lnTo>
                  <a:lnTo>
                    <a:pt x="17072" y="8304"/>
                  </a:lnTo>
                  <a:lnTo>
                    <a:pt x="17170" y="8377"/>
                  </a:lnTo>
                  <a:lnTo>
                    <a:pt x="17194" y="8426"/>
                  </a:lnTo>
                  <a:lnTo>
                    <a:pt x="17219" y="8475"/>
                  </a:lnTo>
                  <a:lnTo>
                    <a:pt x="17194" y="8621"/>
                  </a:lnTo>
                  <a:lnTo>
                    <a:pt x="17097" y="8792"/>
                  </a:lnTo>
                  <a:lnTo>
                    <a:pt x="16975" y="8963"/>
                  </a:lnTo>
                  <a:lnTo>
                    <a:pt x="16804" y="9110"/>
                  </a:lnTo>
                  <a:lnTo>
                    <a:pt x="16657" y="9232"/>
                  </a:lnTo>
                  <a:lnTo>
                    <a:pt x="16511" y="9305"/>
                  </a:lnTo>
                  <a:lnTo>
                    <a:pt x="16413" y="9330"/>
                  </a:lnTo>
                  <a:lnTo>
                    <a:pt x="16242" y="9354"/>
                  </a:lnTo>
                  <a:lnTo>
                    <a:pt x="16169" y="9378"/>
                  </a:lnTo>
                  <a:lnTo>
                    <a:pt x="16120" y="9427"/>
                  </a:lnTo>
                  <a:lnTo>
                    <a:pt x="16071" y="9452"/>
                  </a:lnTo>
                  <a:lnTo>
                    <a:pt x="16022" y="9476"/>
                  </a:lnTo>
                  <a:lnTo>
                    <a:pt x="15973" y="9452"/>
                  </a:lnTo>
                  <a:lnTo>
                    <a:pt x="15924" y="9427"/>
                  </a:lnTo>
                  <a:lnTo>
                    <a:pt x="15900" y="9378"/>
                  </a:lnTo>
                  <a:lnTo>
                    <a:pt x="15851" y="9305"/>
                  </a:lnTo>
                  <a:lnTo>
                    <a:pt x="15827" y="9134"/>
                  </a:lnTo>
                  <a:lnTo>
                    <a:pt x="15802" y="9037"/>
                  </a:lnTo>
                  <a:lnTo>
                    <a:pt x="15729" y="8890"/>
                  </a:lnTo>
                  <a:lnTo>
                    <a:pt x="15607" y="8743"/>
                  </a:lnTo>
                  <a:lnTo>
                    <a:pt x="15460" y="8573"/>
                  </a:lnTo>
                  <a:lnTo>
                    <a:pt x="15314" y="8402"/>
                  </a:lnTo>
                  <a:lnTo>
                    <a:pt x="15192" y="8255"/>
                  </a:lnTo>
                  <a:lnTo>
                    <a:pt x="15094" y="8108"/>
                  </a:lnTo>
                  <a:lnTo>
                    <a:pt x="15070" y="8011"/>
                  </a:lnTo>
                  <a:lnTo>
                    <a:pt x="15070" y="7938"/>
                  </a:lnTo>
                  <a:lnTo>
                    <a:pt x="15045" y="7889"/>
                  </a:lnTo>
                  <a:lnTo>
                    <a:pt x="15021" y="7889"/>
                  </a:lnTo>
                  <a:lnTo>
                    <a:pt x="14972" y="7913"/>
                  </a:lnTo>
                  <a:lnTo>
                    <a:pt x="14948" y="7962"/>
                  </a:lnTo>
                  <a:lnTo>
                    <a:pt x="14899" y="8035"/>
                  </a:lnTo>
                  <a:lnTo>
                    <a:pt x="14874" y="8182"/>
                  </a:lnTo>
                  <a:lnTo>
                    <a:pt x="14899" y="8279"/>
                  </a:lnTo>
                  <a:lnTo>
                    <a:pt x="14972" y="8402"/>
                  </a:lnTo>
                  <a:lnTo>
                    <a:pt x="15045" y="8548"/>
                  </a:lnTo>
                  <a:lnTo>
                    <a:pt x="15167" y="8670"/>
                  </a:lnTo>
                  <a:lnTo>
                    <a:pt x="15265" y="8792"/>
                  </a:lnTo>
                  <a:lnTo>
                    <a:pt x="15363" y="8914"/>
                  </a:lnTo>
                  <a:lnTo>
                    <a:pt x="15436" y="9037"/>
                  </a:lnTo>
                  <a:lnTo>
                    <a:pt x="15460" y="9134"/>
                  </a:lnTo>
                  <a:lnTo>
                    <a:pt x="15460" y="9232"/>
                  </a:lnTo>
                  <a:lnTo>
                    <a:pt x="15509" y="9330"/>
                  </a:lnTo>
                  <a:lnTo>
                    <a:pt x="15558" y="9427"/>
                  </a:lnTo>
                  <a:lnTo>
                    <a:pt x="15631" y="9525"/>
                  </a:lnTo>
                  <a:lnTo>
                    <a:pt x="15753" y="9598"/>
                  </a:lnTo>
                  <a:lnTo>
                    <a:pt x="15900" y="9647"/>
                  </a:lnTo>
                  <a:lnTo>
                    <a:pt x="16047" y="9696"/>
                  </a:lnTo>
                  <a:lnTo>
                    <a:pt x="16218" y="9720"/>
                  </a:lnTo>
                  <a:lnTo>
                    <a:pt x="16364" y="9720"/>
                  </a:lnTo>
                  <a:lnTo>
                    <a:pt x="16486" y="9769"/>
                  </a:lnTo>
                  <a:lnTo>
                    <a:pt x="16559" y="9818"/>
                  </a:lnTo>
                  <a:lnTo>
                    <a:pt x="16584" y="9867"/>
                  </a:lnTo>
                  <a:lnTo>
                    <a:pt x="16584" y="9916"/>
                  </a:lnTo>
                  <a:lnTo>
                    <a:pt x="16559" y="10013"/>
                  </a:lnTo>
                  <a:lnTo>
                    <a:pt x="16437" y="10209"/>
                  </a:lnTo>
                  <a:lnTo>
                    <a:pt x="16242" y="10429"/>
                  </a:lnTo>
                  <a:lnTo>
                    <a:pt x="16022" y="10673"/>
                  </a:lnTo>
                  <a:lnTo>
                    <a:pt x="15802" y="10917"/>
                  </a:lnTo>
                  <a:lnTo>
                    <a:pt x="15631" y="11186"/>
                  </a:lnTo>
                  <a:lnTo>
                    <a:pt x="15485" y="11430"/>
                  </a:lnTo>
                  <a:lnTo>
                    <a:pt x="15460" y="11528"/>
                  </a:lnTo>
                  <a:lnTo>
                    <a:pt x="15460" y="11625"/>
                  </a:lnTo>
                  <a:lnTo>
                    <a:pt x="15460" y="11772"/>
                  </a:lnTo>
                  <a:lnTo>
                    <a:pt x="15485" y="11918"/>
                  </a:lnTo>
                  <a:lnTo>
                    <a:pt x="15509" y="12016"/>
                  </a:lnTo>
                  <a:lnTo>
                    <a:pt x="15558" y="12089"/>
                  </a:lnTo>
                  <a:lnTo>
                    <a:pt x="15583" y="12138"/>
                  </a:lnTo>
                  <a:lnTo>
                    <a:pt x="15607" y="12212"/>
                  </a:lnTo>
                  <a:lnTo>
                    <a:pt x="15631" y="12383"/>
                  </a:lnTo>
                  <a:lnTo>
                    <a:pt x="15607" y="12480"/>
                  </a:lnTo>
                  <a:lnTo>
                    <a:pt x="15509" y="12651"/>
                  </a:lnTo>
                  <a:lnTo>
                    <a:pt x="15363" y="12847"/>
                  </a:lnTo>
                  <a:lnTo>
                    <a:pt x="15167" y="13042"/>
                  </a:lnTo>
                  <a:lnTo>
                    <a:pt x="14972" y="13237"/>
                  </a:lnTo>
                  <a:lnTo>
                    <a:pt x="14825" y="13433"/>
                  </a:lnTo>
                  <a:lnTo>
                    <a:pt x="14728" y="13604"/>
                  </a:lnTo>
                  <a:lnTo>
                    <a:pt x="14679" y="13701"/>
                  </a:lnTo>
                  <a:lnTo>
                    <a:pt x="14654" y="13823"/>
                  </a:lnTo>
                  <a:lnTo>
                    <a:pt x="14581" y="13970"/>
                  </a:lnTo>
                  <a:lnTo>
                    <a:pt x="14459" y="14117"/>
                  </a:lnTo>
                  <a:lnTo>
                    <a:pt x="14313" y="14288"/>
                  </a:lnTo>
                  <a:lnTo>
                    <a:pt x="14142" y="14434"/>
                  </a:lnTo>
                  <a:lnTo>
                    <a:pt x="13995" y="14556"/>
                  </a:lnTo>
                  <a:lnTo>
                    <a:pt x="13848" y="14629"/>
                  </a:lnTo>
                  <a:lnTo>
                    <a:pt x="13726" y="14654"/>
                  </a:lnTo>
                  <a:lnTo>
                    <a:pt x="13653" y="14654"/>
                  </a:lnTo>
                  <a:lnTo>
                    <a:pt x="13555" y="14605"/>
                  </a:lnTo>
                  <a:lnTo>
                    <a:pt x="13458" y="14556"/>
                  </a:lnTo>
                  <a:lnTo>
                    <a:pt x="13360" y="14483"/>
                  </a:lnTo>
                  <a:lnTo>
                    <a:pt x="13287" y="14385"/>
                  </a:lnTo>
                  <a:lnTo>
                    <a:pt x="13213" y="14288"/>
                  </a:lnTo>
                  <a:lnTo>
                    <a:pt x="13189" y="14190"/>
                  </a:lnTo>
                  <a:lnTo>
                    <a:pt x="13165" y="14092"/>
                  </a:lnTo>
                  <a:lnTo>
                    <a:pt x="13140" y="13921"/>
                  </a:lnTo>
                  <a:lnTo>
                    <a:pt x="13116" y="13848"/>
                  </a:lnTo>
                  <a:lnTo>
                    <a:pt x="13067" y="13799"/>
                  </a:lnTo>
                  <a:lnTo>
                    <a:pt x="13043" y="13750"/>
                  </a:lnTo>
                  <a:lnTo>
                    <a:pt x="12994" y="13677"/>
                  </a:lnTo>
                  <a:lnTo>
                    <a:pt x="12969" y="13530"/>
                  </a:lnTo>
                  <a:lnTo>
                    <a:pt x="12945" y="13359"/>
                  </a:lnTo>
                  <a:lnTo>
                    <a:pt x="12920" y="13286"/>
                  </a:lnTo>
                  <a:lnTo>
                    <a:pt x="12872" y="13237"/>
                  </a:lnTo>
                  <a:lnTo>
                    <a:pt x="12847" y="13164"/>
                  </a:lnTo>
                  <a:lnTo>
                    <a:pt x="12823" y="13066"/>
                  </a:lnTo>
                  <a:lnTo>
                    <a:pt x="12798" y="12920"/>
                  </a:lnTo>
                  <a:lnTo>
                    <a:pt x="12774" y="12749"/>
                  </a:lnTo>
                  <a:lnTo>
                    <a:pt x="12798" y="12602"/>
                  </a:lnTo>
                  <a:lnTo>
                    <a:pt x="12823" y="12456"/>
                  </a:lnTo>
                  <a:lnTo>
                    <a:pt x="12847" y="12358"/>
                  </a:lnTo>
                  <a:lnTo>
                    <a:pt x="12872" y="12285"/>
                  </a:lnTo>
                  <a:lnTo>
                    <a:pt x="12920" y="12236"/>
                  </a:lnTo>
                  <a:lnTo>
                    <a:pt x="12945" y="12163"/>
                  </a:lnTo>
                  <a:lnTo>
                    <a:pt x="12969" y="11992"/>
                  </a:lnTo>
                  <a:lnTo>
                    <a:pt x="12945" y="11894"/>
                  </a:lnTo>
                  <a:lnTo>
                    <a:pt x="12896" y="11772"/>
                  </a:lnTo>
                  <a:lnTo>
                    <a:pt x="12798" y="11650"/>
                  </a:lnTo>
                  <a:lnTo>
                    <a:pt x="12701" y="11528"/>
                  </a:lnTo>
                  <a:lnTo>
                    <a:pt x="12578" y="11381"/>
                  </a:lnTo>
                  <a:lnTo>
                    <a:pt x="12481" y="11210"/>
                  </a:lnTo>
                  <a:lnTo>
                    <a:pt x="12432" y="11015"/>
                  </a:lnTo>
                  <a:lnTo>
                    <a:pt x="12408" y="10844"/>
                  </a:lnTo>
                  <a:lnTo>
                    <a:pt x="12408" y="10697"/>
                  </a:lnTo>
                  <a:lnTo>
                    <a:pt x="12383" y="10551"/>
                  </a:lnTo>
                  <a:lnTo>
                    <a:pt x="12334" y="10453"/>
                  </a:lnTo>
                  <a:lnTo>
                    <a:pt x="12310" y="10380"/>
                  </a:lnTo>
                  <a:lnTo>
                    <a:pt x="12261" y="10331"/>
                  </a:lnTo>
                  <a:lnTo>
                    <a:pt x="12188" y="10307"/>
                  </a:lnTo>
                  <a:lnTo>
                    <a:pt x="12017" y="10282"/>
                  </a:lnTo>
                  <a:lnTo>
                    <a:pt x="11870" y="10307"/>
                  </a:lnTo>
                  <a:lnTo>
                    <a:pt x="11797" y="10331"/>
                  </a:lnTo>
                  <a:lnTo>
                    <a:pt x="11748" y="10380"/>
                  </a:lnTo>
                  <a:lnTo>
                    <a:pt x="11675" y="10429"/>
                  </a:lnTo>
                  <a:lnTo>
                    <a:pt x="11553" y="10453"/>
                  </a:lnTo>
                  <a:lnTo>
                    <a:pt x="11406" y="10478"/>
                  </a:lnTo>
                  <a:lnTo>
                    <a:pt x="11260" y="10478"/>
                  </a:lnTo>
                  <a:lnTo>
                    <a:pt x="11089" y="10453"/>
                  </a:lnTo>
                  <a:lnTo>
                    <a:pt x="10893" y="10355"/>
                  </a:lnTo>
                  <a:lnTo>
                    <a:pt x="10674" y="10233"/>
                  </a:lnTo>
                  <a:lnTo>
                    <a:pt x="10503" y="10087"/>
                  </a:lnTo>
                  <a:lnTo>
                    <a:pt x="10429" y="10013"/>
                  </a:lnTo>
                  <a:lnTo>
                    <a:pt x="10356" y="9891"/>
                  </a:lnTo>
                  <a:lnTo>
                    <a:pt x="10234" y="9598"/>
                  </a:lnTo>
                  <a:lnTo>
                    <a:pt x="10161" y="9281"/>
                  </a:lnTo>
                  <a:lnTo>
                    <a:pt x="10112" y="8963"/>
                  </a:lnTo>
                  <a:lnTo>
                    <a:pt x="10136" y="8792"/>
                  </a:lnTo>
                  <a:lnTo>
                    <a:pt x="10161" y="8621"/>
                  </a:lnTo>
                  <a:lnTo>
                    <a:pt x="10258" y="8279"/>
                  </a:lnTo>
                  <a:lnTo>
                    <a:pt x="10332" y="8108"/>
                  </a:lnTo>
                  <a:lnTo>
                    <a:pt x="10405" y="7962"/>
                  </a:lnTo>
                  <a:lnTo>
                    <a:pt x="10503" y="7815"/>
                  </a:lnTo>
                  <a:lnTo>
                    <a:pt x="10600" y="7718"/>
                  </a:lnTo>
                  <a:lnTo>
                    <a:pt x="10796" y="7522"/>
                  </a:lnTo>
                  <a:lnTo>
                    <a:pt x="10991" y="7376"/>
                  </a:lnTo>
                  <a:lnTo>
                    <a:pt x="11162" y="7278"/>
                  </a:lnTo>
                  <a:lnTo>
                    <a:pt x="11260" y="7229"/>
                  </a:lnTo>
                  <a:lnTo>
                    <a:pt x="11431" y="7205"/>
                  </a:lnTo>
                  <a:lnTo>
                    <a:pt x="11504" y="7180"/>
                  </a:lnTo>
                  <a:lnTo>
                    <a:pt x="11553" y="7132"/>
                  </a:lnTo>
                  <a:lnTo>
                    <a:pt x="11626" y="7107"/>
                  </a:lnTo>
                  <a:lnTo>
                    <a:pt x="11724" y="7083"/>
                  </a:lnTo>
                  <a:lnTo>
                    <a:pt x="11870" y="7058"/>
                  </a:lnTo>
                  <a:lnTo>
                    <a:pt x="12188" y="7058"/>
                  </a:lnTo>
                  <a:lnTo>
                    <a:pt x="12359" y="7107"/>
                  </a:lnTo>
                  <a:lnTo>
                    <a:pt x="12481" y="7156"/>
                  </a:lnTo>
                  <a:lnTo>
                    <a:pt x="12603" y="7229"/>
                  </a:lnTo>
                  <a:lnTo>
                    <a:pt x="12676" y="7303"/>
                  </a:lnTo>
                  <a:lnTo>
                    <a:pt x="12774" y="7376"/>
                  </a:lnTo>
                  <a:lnTo>
                    <a:pt x="12896" y="7425"/>
                  </a:lnTo>
                  <a:lnTo>
                    <a:pt x="12969" y="7425"/>
                  </a:lnTo>
                  <a:lnTo>
                    <a:pt x="13140" y="7449"/>
                  </a:lnTo>
                  <a:lnTo>
                    <a:pt x="13213" y="7498"/>
                  </a:lnTo>
                  <a:lnTo>
                    <a:pt x="13262" y="7522"/>
                  </a:lnTo>
                  <a:lnTo>
                    <a:pt x="13311" y="7547"/>
                  </a:lnTo>
                  <a:lnTo>
                    <a:pt x="13360" y="7571"/>
                  </a:lnTo>
                  <a:lnTo>
                    <a:pt x="13409" y="7547"/>
                  </a:lnTo>
                  <a:lnTo>
                    <a:pt x="13458" y="7522"/>
                  </a:lnTo>
                  <a:lnTo>
                    <a:pt x="13507" y="7498"/>
                  </a:lnTo>
                  <a:lnTo>
                    <a:pt x="13580" y="7449"/>
                  </a:lnTo>
                  <a:lnTo>
                    <a:pt x="13726" y="7425"/>
                  </a:lnTo>
                  <a:lnTo>
                    <a:pt x="13897" y="7449"/>
                  </a:lnTo>
                  <a:lnTo>
                    <a:pt x="13971" y="7498"/>
                  </a:lnTo>
                  <a:lnTo>
                    <a:pt x="14019" y="7522"/>
                  </a:lnTo>
                  <a:lnTo>
                    <a:pt x="14093" y="7571"/>
                  </a:lnTo>
                  <a:lnTo>
                    <a:pt x="14190" y="7596"/>
                  </a:lnTo>
                  <a:lnTo>
                    <a:pt x="14337" y="7620"/>
                  </a:lnTo>
                  <a:lnTo>
                    <a:pt x="14654" y="7620"/>
                  </a:lnTo>
                  <a:lnTo>
                    <a:pt x="14801" y="7596"/>
                  </a:lnTo>
                  <a:lnTo>
                    <a:pt x="14899" y="7571"/>
                  </a:lnTo>
                  <a:lnTo>
                    <a:pt x="14972" y="7522"/>
                  </a:lnTo>
                  <a:lnTo>
                    <a:pt x="15021" y="7473"/>
                  </a:lnTo>
                  <a:lnTo>
                    <a:pt x="15045" y="7400"/>
                  </a:lnTo>
                  <a:lnTo>
                    <a:pt x="15070" y="7229"/>
                  </a:lnTo>
                  <a:lnTo>
                    <a:pt x="15070" y="7205"/>
                  </a:lnTo>
                  <a:lnTo>
                    <a:pt x="15045" y="7156"/>
                  </a:lnTo>
                  <a:lnTo>
                    <a:pt x="14948" y="7107"/>
                  </a:lnTo>
                  <a:lnTo>
                    <a:pt x="14825" y="7058"/>
                  </a:lnTo>
                  <a:lnTo>
                    <a:pt x="14679" y="7058"/>
                  </a:lnTo>
                  <a:lnTo>
                    <a:pt x="14532" y="7034"/>
                  </a:lnTo>
                  <a:lnTo>
                    <a:pt x="14361" y="6985"/>
                  </a:lnTo>
                  <a:lnTo>
                    <a:pt x="14215" y="6936"/>
                  </a:lnTo>
                  <a:lnTo>
                    <a:pt x="14117" y="6863"/>
                  </a:lnTo>
                  <a:lnTo>
                    <a:pt x="14019" y="6790"/>
                  </a:lnTo>
                  <a:lnTo>
                    <a:pt x="13922" y="6716"/>
                  </a:lnTo>
                  <a:lnTo>
                    <a:pt x="13824" y="6692"/>
                  </a:lnTo>
                  <a:lnTo>
                    <a:pt x="13726" y="6668"/>
                  </a:lnTo>
                  <a:lnTo>
                    <a:pt x="13653" y="6643"/>
                  </a:lnTo>
                  <a:lnTo>
                    <a:pt x="13555" y="6619"/>
                  </a:lnTo>
                  <a:lnTo>
                    <a:pt x="13458" y="6545"/>
                  </a:lnTo>
                  <a:lnTo>
                    <a:pt x="13360" y="6472"/>
                  </a:lnTo>
                  <a:lnTo>
                    <a:pt x="13287" y="6399"/>
                  </a:lnTo>
                  <a:lnTo>
                    <a:pt x="13189" y="6374"/>
                  </a:lnTo>
                  <a:lnTo>
                    <a:pt x="13116" y="6350"/>
                  </a:lnTo>
                  <a:lnTo>
                    <a:pt x="13067" y="6374"/>
                  </a:lnTo>
                  <a:lnTo>
                    <a:pt x="13018" y="6399"/>
                  </a:lnTo>
                  <a:lnTo>
                    <a:pt x="12945" y="6399"/>
                  </a:lnTo>
                  <a:lnTo>
                    <a:pt x="12872" y="6350"/>
                  </a:lnTo>
                  <a:lnTo>
                    <a:pt x="12774" y="6277"/>
                  </a:lnTo>
                  <a:lnTo>
                    <a:pt x="12701" y="6228"/>
                  </a:lnTo>
                  <a:lnTo>
                    <a:pt x="12627" y="6179"/>
                  </a:lnTo>
                  <a:lnTo>
                    <a:pt x="12505" y="6179"/>
                  </a:lnTo>
                  <a:lnTo>
                    <a:pt x="12456" y="6228"/>
                  </a:lnTo>
                  <a:lnTo>
                    <a:pt x="12383" y="6252"/>
                  </a:lnTo>
                  <a:lnTo>
                    <a:pt x="12212" y="6277"/>
                  </a:lnTo>
                  <a:lnTo>
                    <a:pt x="12114" y="6326"/>
                  </a:lnTo>
                  <a:lnTo>
                    <a:pt x="11968" y="6399"/>
                  </a:lnTo>
                  <a:lnTo>
                    <a:pt x="11797" y="6521"/>
                  </a:lnTo>
                  <a:lnTo>
                    <a:pt x="11650" y="6668"/>
                  </a:lnTo>
                  <a:lnTo>
                    <a:pt x="11479" y="6814"/>
                  </a:lnTo>
                  <a:lnTo>
                    <a:pt x="11309" y="6936"/>
                  </a:lnTo>
                  <a:lnTo>
                    <a:pt x="11186" y="7009"/>
                  </a:lnTo>
                  <a:lnTo>
                    <a:pt x="11064" y="7058"/>
                  </a:lnTo>
                  <a:lnTo>
                    <a:pt x="10918" y="7009"/>
                  </a:lnTo>
                  <a:lnTo>
                    <a:pt x="10844" y="6985"/>
                  </a:lnTo>
                  <a:lnTo>
                    <a:pt x="10796" y="6961"/>
                  </a:lnTo>
                  <a:lnTo>
                    <a:pt x="10747" y="6912"/>
                  </a:lnTo>
                  <a:lnTo>
                    <a:pt x="10722" y="6838"/>
                  </a:lnTo>
                  <a:lnTo>
                    <a:pt x="10698" y="6668"/>
                  </a:lnTo>
                  <a:lnTo>
                    <a:pt x="10722" y="6497"/>
                  </a:lnTo>
                  <a:lnTo>
                    <a:pt x="10747" y="6423"/>
                  </a:lnTo>
                  <a:lnTo>
                    <a:pt x="10796" y="6374"/>
                  </a:lnTo>
                  <a:lnTo>
                    <a:pt x="10844" y="6350"/>
                  </a:lnTo>
                  <a:lnTo>
                    <a:pt x="10967" y="6326"/>
                  </a:lnTo>
                  <a:lnTo>
                    <a:pt x="11113" y="6301"/>
                  </a:lnTo>
                  <a:lnTo>
                    <a:pt x="11260" y="6277"/>
                  </a:lnTo>
                  <a:lnTo>
                    <a:pt x="11406" y="6277"/>
                  </a:lnTo>
                  <a:lnTo>
                    <a:pt x="11528" y="6228"/>
                  </a:lnTo>
                  <a:lnTo>
                    <a:pt x="11602" y="6179"/>
                  </a:lnTo>
                  <a:lnTo>
                    <a:pt x="11626" y="6130"/>
                  </a:lnTo>
                  <a:lnTo>
                    <a:pt x="11650" y="6106"/>
                  </a:lnTo>
                  <a:lnTo>
                    <a:pt x="11602" y="5935"/>
                  </a:lnTo>
                  <a:lnTo>
                    <a:pt x="11577" y="5862"/>
                  </a:lnTo>
                  <a:lnTo>
                    <a:pt x="11553" y="5813"/>
                  </a:lnTo>
                  <a:lnTo>
                    <a:pt x="11504" y="5764"/>
                  </a:lnTo>
                  <a:lnTo>
                    <a:pt x="11504" y="5715"/>
                  </a:lnTo>
                  <a:lnTo>
                    <a:pt x="11504" y="5666"/>
                  </a:lnTo>
                  <a:lnTo>
                    <a:pt x="11553" y="5617"/>
                  </a:lnTo>
                  <a:lnTo>
                    <a:pt x="11602" y="5593"/>
                  </a:lnTo>
                  <a:lnTo>
                    <a:pt x="11675" y="5544"/>
                  </a:lnTo>
                  <a:lnTo>
                    <a:pt x="11821" y="5520"/>
                  </a:lnTo>
                  <a:lnTo>
                    <a:pt x="11919" y="5520"/>
                  </a:lnTo>
                  <a:lnTo>
                    <a:pt x="12017" y="5471"/>
                  </a:lnTo>
                  <a:lnTo>
                    <a:pt x="12114" y="5398"/>
                  </a:lnTo>
                  <a:lnTo>
                    <a:pt x="12212" y="5324"/>
                  </a:lnTo>
                  <a:lnTo>
                    <a:pt x="12285" y="5251"/>
                  </a:lnTo>
                  <a:lnTo>
                    <a:pt x="12359" y="5153"/>
                  </a:lnTo>
                  <a:lnTo>
                    <a:pt x="12383" y="5031"/>
                  </a:lnTo>
                  <a:lnTo>
                    <a:pt x="12408" y="4958"/>
                  </a:lnTo>
                  <a:lnTo>
                    <a:pt x="12383" y="4787"/>
                  </a:lnTo>
                  <a:lnTo>
                    <a:pt x="12334" y="4714"/>
                  </a:lnTo>
                  <a:lnTo>
                    <a:pt x="12310" y="4665"/>
                  </a:lnTo>
                  <a:lnTo>
                    <a:pt x="12310" y="4640"/>
                  </a:lnTo>
                  <a:lnTo>
                    <a:pt x="12310" y="4592"/>
                  </a:lnTo>
                  <a:lnTo>
                    <a:pt x="12383" y="4469"/>
                  </a:lnTo>
                  <a:lnTo>
                    <a:pt x="12505" y="4298"/>
                  </a:lnTo>
                  <a:lnTo>
                    <a:pt x="12701" y="4103"/>
                  </a:lnTo>
                  <a:lnTo>
                    <a:pt x="12798" y="4005"/>
                  </a:lnTo>
                  <a:lnTo>
                    <a:pt x="12945" y="3908"/>
                  </a:lnTo>
                  <a:lnTo>
                    <a:pt x="13091" y="3834"/>
                  </a:lnTo>
                  <a:lnTo>
                    <a:pt x="13262" y="3761"/>
                  </a:lnTo>
                  <a:lnTo>
                    <a:pt x="13604" y="3663"/>
                  </a:lnTo>
                  <a:lnTo>
                    <a:pt x="13775" y="3639"/>
                  </a:lnTo>
                  <a:lnTo>
                    <a:pt x="13922" y="3615"/>
                  </a:lnTo>
                  <a:close/>
                  <a:moveTo>
                    <a:pt x="6888" y="2467"/>
                  </a:moveTo>
                  <a:lnTo>
                    <a:pt x="6986" y="2491"/>
                  </a:lnTo>
                  <a:lnTo>
                    <a:pt x="7083" y="2516"/>
                  </a:lnTo>
                  <a:lnTo>
                    <a:pt x="7132" y="2540"/>
                  </a:lnTo>
                  <a:lnTo>
                    <a:pt x="7181" y="2589"/>
                  </a:lnTo>
                  <a:lnTo>
                    <a:pt x="7181" y="2638"/>
                  </a:lnTo>
                  <a:lnTo>
                    <a:pt x="7181" y="2711"/>
                  </a:lnTo>
                  <a:lnTo>
                    <a:pt x="7132" y="2784"/>
                  </a:lnTo>
                  <a:lnTo>
                    <a:pt x="7083" y="2858"/>
                  </a:lnTo>
                  <a:lnTo>
                    <a:pt x="6937" y="3028"/>
                  </a:lnTo>
                  <a:lnTo>
                    <a:pt x="6864" y="3175"/>
                  </a:lnTo>
                  <a:lnTo>
                    <a:pt x="6839" y="3322"/>
                  </a:lnTo>
                  <a:lnTo>
                    <a:pt x="6864" y="3395"/>
                  </a:lnTo>
                  <a:lnTo>
                    <a:pt x="6888" y="3419"/>
                  </a:lnTo>
                  <a:lnTo>
                    <a:pt x="6961" y="3517"/>
                  </a:lnTo>
                  <a:lnTo>
                    <a:pt x="7010" y="3615"/>
                  </a:lnTo>
                  <a:lnTo>
                    <a:pt x="7059" y="3712"/>
                  </a:lnTo>
                  <a:lnTo>
                    <a:pt x="7083" y="3810"/>
                  </a:lnTo>
                  <a:lnTo>
                    <a:pt x="7059" y="3908"/>
                  </a:lnTo>
                  <a:lnTo>
                    <a:pt x="7010" y="4005"/>
                  </a:lnTo>
                  <a:lnTo>
                    <a:pt x="6961" y="4103"/>
                  </a:lnTo>
                  <a:lnTo>
                    <a:pt x="6888" y="4201"/>
                  </a:lnTo>
                  <a:lnTo>
                    <a:pt x="6839" y="4225"/>
                  </a:lnTo>
                  <a:lnTo>
                    <a:pt x="6644" y="4225"/>
                  </a:lnTo>
                  <a:lnTo>
                    <a:pt x="6473" y="4128"/>
                  </a:lnTo>
                  <a:lnTo>
                    <a:pt x="6302" y="4005"/>
                  </a:lnTo>
                  <a:lnTo>
                    <a:pt x="6155" y="3859"/>
                  </a:lnTo>
                  <a:lnTo>
                    <a:pt x="5984" y="3786"/>
                  </a:lnTo>
                  <a:lnTo>
                    <a:pt x="5838" y="3761"/>
                  </a:lnTo>
                  <a:lnTo>
                    <a:pt x="5789" y="3786"/>
                  </a:lnTo>
                  <a:lnTo>
                    <a:pt x="5740" y="3810"/>
                  </a:lnTo>
                  <a:lnTo>
                    <a:pt x="5642" y="3883"/>
                  </a:lnTo>
                  <a:lnTo>
                    <a:pt x="5545" y="3957"/>
                  </a:lnTo>
                  <a:lnTo>
                    <a:pt x="5447" y="3981"/>
                  </a:lnTo>
                  <a:lnTo>
                    <a:pt x="5349" y="4005"/>
                  </a:lnTo>
                  <a:lnTo>
                    <a:pt x="5203" y="4030"/>
                  </a:lnTo>
                  <a:lnTo>
                    <a:pt x="5129" y="4054"/>
                  </a:lnTo>
                  <a:lnTo>
                    <a:pt x="5081" y="4103"/>
                  </a:lnTo>
                  <a:lnTo>
                    <a:pt x="5032" y="4128"/>
                  </a:lnTo>
                  <a:lnTo>
                    <a:pt x="4959" y="4152"/>
                  </a:lnTo>
                  <a:lnTo>
                    <a:pt x="4788" y="4201"/>
                  </a:lnTo>
                  <a:lnTo>
                    <a:pt x="4690" y="4201"/>
                  </a:lnTo>
                  <a:lnTo>
                    <a:pt x="4592" y="4250"/>
                  </a:lnTo>
                  <a:lnTo>
                    <a:pt x="4494" y="4298"/>
                  </a:lnTo>
                  <a:lnTo>
                    <a:pt x="4397" y="4372"/>
                  </a:lnTo>
                  <a:lnTo>
                    <a:pt x="4372" y="4421"/>
                  </a:lnTo>
                  <a:lnTo>
                    <a:pt x="4372" y="4494"/>
                  </a:lnTo>
                  <a:lnTo>
                    <a:pt x="4372" y="4616"/>
                  </a:lnTo>
                  <a:lnTo>
                    <a:pt x="4470" y="4787"/>
                  </a:lnTo>
                  <a:lnTo>
                    <a:pt x="4592" y="4958"/>
                  </a:lnTo>
                  <a:lnTo>
                    <a:pt x="4690" y="5031"/>
                  </a:lnTo>
                  <a:lnTo>
                    <a:pt x="4788" y="5056"/>
                  </a:lnTo>
                  <a:lnTo>
                    <a:pt x="4885" y="5080"/>
                  </a:lnTo>
                  <a:lnTo>
                    <a:pt x="5007" y="5080"/>
                  </a:lnTo>
                  <a:lnTo>
                    <a:pt x="5129" y="5056"/>
                  </a:lnTo>
                  <a:lnTo>
                    <a:pt x="5227" y="5007"/>
                  </a:lnTo>
                  <a:lnTo>
                    <a:pt x="5349" y="4933"/>
                  </a:lnTo>
                  <a:lnTo>
                    <a:pt x="5447" y="4860"/>
                  </a:lnTo>
                  <a:lnTo>
                    <a:pt x="5642" y="4665"/>
                  </a:lnTo>
                  <a:lnTo>
                    <a:pt x="5838" y="4518"/>
                  </a:lnTo>
                  <a:lnTo>
                    <a:pt x="6009" y="4421"/>
                  </a:lnTo>
                  <a:lnTo>
                    <a:pt x="6131" y="4372"/>
                  </a:lnTo>
                  <a:lnTo>
                    <a:pt x="6204" y="4396"/>
                  </a:lnTo>
                  <a:lnTo>
                    <a:pt x="6253" y="4445"/>
                  </a:lnTo>
                  <a:lnTo>
                    <a:pt x="6302" y="4494"/>
                  </a:lnTo>
                  <a:lnTo>
                    <a:pt x="6302" y="4567"/>
                  </a:lnTo>
                  <a:lnTo>
                    <a:pt x="6326" y="4640"/>
                  </a:lnTo>
                  <a:lnTo>
                    <a:pt x="6375" y="4714"/>
                  </a:lnTo>
                  <a:lnTo>
                    <a:pt x="6424" y="4738"/>
                  </a:lnTo>
                  <a:lnTo>
                    <a:pt x="6497" y="4763"/>
                  </a:lnTo>
                  <a:lnTo>
                    <a:pt x="6595" y="4787"/>
                  </a:lnTo>
                  <a:lnTo>
                    <a:pt x="6693" y="4811"/>
                  </a:lnTo>
                  <a:lnTo>
                    <a:pt x="6790" y="4885"/>
                  </a:lnTo>
                  <a:lnTo>
                    <a:pt x="6888" y="4958"/>
                  </a:lnTo>
                  <a:lnTo>
                    <a:pt x="6937" y="5031"/>
                  </a:lnTo>
                  <a:lnTo>
                    <a:pt x="6961" y="5153"/>
                  </a:lnTo>
                  <a:lnTo>
                    <a:pt x="6937" y="5251"/>
                  </a:lnTo>
                  <a:lnTo>
                    <a:pt x="6888" y="5324"/>
                  </a:lnTo>
                  <a:lnTo>
                    <a:pt x="6790" y="5398"/>
                  </a:lnTo>
                  <a:lnTo>
                    <a:pt x="6693" y="5471"/>
                  </a:lnTo>
                  <a:lnTo>
                    <a:pt x="6595" y="5520"/>
                  </a:lnTo>
                  <a:lnTo>
                    <a:pt x="6497" y="5520"/>
                  </a:lnTo>
                  <a:lnTo>
                    <a:pt x="6399" y="5544"/>
                  </a:lnTo>
                  <a:lnTo>
                    <a:pt x="6253" y="5642"/>
                  </a:lnTo>
                  <a:lnTo>
                    <a:pt x="6082" y="5764"/>
                  </a:lnTo>
                  <a:lnTo>
                    <a:pt x="5935" y="5910"/>
                  </a:lnTo>
                  <a:lnTo>
                    <a:pt x="5764" y="6057"/>
                  </a:lnTo>
                  <a:lnTo>
                    <a:pt x="5594" y="6179"/>
                  </a:lnTo>
                  <a:lnTo>
                    <a:pt x="5471" y="6252"/>
                  </a:lnTo>
                  <a:lnTo>
                    <a:pt x="5349" y="6277"/>
                  </a:lnTo>
                  <a:lnTo>
                    <a:pt x="5227" y="6326"/>
                  </a:lnTo>
                  <a:lnTo>
                    <a:pt x="5056" y="6448"/>
                  </a:lnTo>
                  <a:lnTo>
                    <a:pt x="4812" y="6643"/>
                  </a:lnTo>
                  <a:lnTo>
                    <a:pt x="4568" y="6887"/>
                  </a:lnTo>
                  <a:lnTo>
                    <a:pt x="4226" y="7229"/>
                  </a:lnTo>
                  <a:lnTo>
                    <a:pt x="4104" y="7327"/>
                  </a:lnTo>
                  <a:lnTo>
                    <a:pt x="3957" y="7449"/>
                  </a:lnTo>
                  <a:lnTo>
                    <a:pt x="3640" y="7644"/>
                  </a:lnTo>
                  <a:lnTo>
                    <a:pt x="3347" y="7767"/>
                  </a:lnTo>
                  <a:lnTo>
                    <a:pt x="3200" y="7791"/>
                  </a:lnTo>
                  <a:lnTo>
                    <a:pt x="3078" y="7815"/>
                  </a:lnTo>
                  <a:lnTo>
                    <a:pt x="2834" y="7815"/>
                  </a:lnTo>
                  <a:lnTo>
                    <a:pt x="2614" y="7864"/>
                  </a:lnTo>
                  <a:lnTo>
                    <a:pt x="2443" y="7938"/>
                  </a:lnTo>
                  <a:lnTo>
                    <a:pt x="2321" y="8011"/>
                  </a:lnTo>
                  <a:lnTo>
                    <a:pt x="2248" y="8084"/>
                  </a:lnTo>
                  <a:lnTo>
                    <a:pt x="2174" y="8182"/>
                  </a:lnTo>
                  <a:lnTo>
                    <a:pt x="2125" y="8279"/>
                  </a:lnTo>
                  <a:lnTo>
                    <a:pt x="2125" y="8377"/>
                  </a:lnTo>
                  <a:lnTo>
                    <a:pt x="2125" y="8475"/>
                  </a:lnTo>
                  <a:lnTo>
                    <a:pt x="2174" y="8573"/>
                  </a:lnTo>
                  <a:lnTo>
                    <a:pt x="2248" y="8670"/>
                  </a:lnTo>
                  <a:lnTo>
                    <a:pt x="2321" y="8768"/>
                  </a:lnTo>
                  <a:lnTo>
                    <a:pt x="2394" y="8841"/>
                  </a:lnTo>
                  <a:lnTo>
                    <a:pt x="2492" y="8890"/>
                  </a:lnTo>
                  <a:lnTo>
                    <a:pt x="2614" y="8939"/>
                  </a:lnTo>
                  <a:lnTo>
                    <a:pt x="2687" y="8939"/>
                  </a:lnTo>
                  <a:lnTo>
                    <a:pt x="2809" y="8988"/>
                  </a:lnTo>
                  <a:lnTo>
                    <a:pt x="2956" y="9085"/>
                  </a:lnTo>
                  <a:lnTo>
                    <a:pt x="3151" y="9232"/>
                  </a:lnTo>
                  <a:lnTo>
                    <a:pt x="3371" y="9427"/>
                  </a:lnTo>
                  <a:lnTo>
                    <a:pt x="3566" y="9623"/>
                  </a:lnTo>
                  <a:lnTo>
                    <a:pt x="3762" y="9769"/>
                  </a:lnTo>
                  <a:lnTo>
                    <a:pt x="3908" y="9867"/>
                  </a:lnTo>
                  <a:lnTo>
                    <a:pt x="4030" y="9891"/>
                  </a:lnTo>
                  <a:lnTo>
                    <a:pt x="4177" y="9867"/>
                  </a:lnTo>
                  <a:lnTo>
                    <a:pt x="4250" y="9843"/>
                  </a:lnTo>
                  <a:lnTo>
                    <a:pt x="4324" y="9818"/>
                  </a:lnTo>
                  <a:lnTo>
                    <a:pt x="4372" y="9769"/>
                  </a:lnTo>
                  <a:lnTo>
                    <a:pt x="4494" y="9745"/>
                  </a:lnTo>
                  <a:lnTo>
                    <a:pt x="4641" y="9720"/>
                  </a:lnTo>
                  <a:lnTo>
                    <a:pt x="4959" y="9720"/>
                  </a:lnTo>
                  <a:lnTo>
                    <a:pt x="5105" y="9769"/>
                  </a:lnTo>
                  <a:lnTo>
                    <a:pt x="5252" y="9818"/>
                  </a:lnTo>
                  <a:lnTo>
                    <a:pt x="5349" y="9916"/>
                  </a:lnTo>
                  <a:lnTo>
                    <a:pt x="5447" y="9989"/>
                  </a:lnTo>
                  <a:lnTo>
                    <a:pt x="5545" y="10038"/>
                  </a:lnTo>
                  <a:lnTo>
                    <a:pt x="5642" y="10087"/>
                  </a:lnTo>
                  <a:lnTo>
                    <a:pt x="5740" y="10087"/>
                  </a:lnTo>
                  <a:lnTo>
                    <a:pt x="5838" y="10136"/>
                  </a:lnTo>
                  <a:lnTo>
                    <a:pt x="5984" y="10209"/>
                  </a:lnTo>
                  <a:lnTo>
                    <a:pt x="6155" y="10331"/>
                  </a:lnTo>
                  <a:lnTo>
                    <a:pt x="6302" y="10478"/>
                  </a:lnTo>
                  <a:lnTo>
                    <a:pt x="6473" y="10624"/>
                  </a:lnTo>
                  <a:lnTo>
                    <a:pt x="6644" y="10746"/>
                  </a:lnTo>
                  <a:lnTo>
                    <a:pt x="6790" y="10819"/>
                  </a:lnTo>
                  <a:lnTo>
                    <a:pt x="6888" y="10844"/>
                  </a:lnTo>
                  <a:lnTo>
                    <a:pt x="6961" y="10868"/>
                  </a:lnTo>
                  <a:lnTo>
                    <a:pt x="7083" y="10917"/>
                  </a:lnTo>
                  <a:lnTo>
                    <a:pt x="7181" y="10966"/>
                  </a:lnTo>
                  <a:lnTo>
                    <a:pt x="7254" y="11039"/>
                  </a:lnTo>
                  <a:lnTo>
                    <a:pt x="7352" y="11113"/>
                  </a:lnTo>
                  <a:lnTo>
                    <a:pt x="7450" y="11186"/>
                  </a:lnTo>
                  <a:lnTo>
                    <a:pt x="7547" y="11210"/>
                  </a:lnTo>
                  <a:lnTo>
                    <a:pt x="7645" y="11235"/>
                  </a:lnTo>
                  <a:lnTo>
                    <a:pt x="7743" y="11259"/>
                  </a:lnTo>
                  <a:lnTo>
                    <a:pt x="7840" y="11283"/>
                  </a:lnTo>
                  <a:lnTo>
                    <a:pt x="7938" y="11357"/>
                  </a:lnTo>
                  <a:lnTo>
                    <a:pt x="8036" y="11430"/>
                  </a:lnTo>
                  <a:lnTo>
                    <a:pt x="8109" y="11528"/>
                  </a:lnTo>
                  <a:lnTo>
                    <a:pt x="8158" y="11625"/>
                  </a:lnTo>
                  <a:lnTo>
                    <a:pt x="8207" y="11723"/>
                  </a:lnTo>
                  <a:lnTo>
                    <a:pt x="8207" y="11796"/>
                  </a:lnTo>
                  <a:lnTo>
                    <a:pt x="8207" y="11894"/>
                  </a:lnTo>
                  <a:lnTo>
                    <a:pt x="8158" y="11992"/>
                  </a:lnTo>
                  <a:lnTo>
                    <a:pt x="8109" y="12089"/>
                  </a:lnTo>
                  <a:lnTo>
                    <a:pt x="8036" y="12187"/>
                  </a:lnTo>
                  <a:lnTo>
                    <a:pt x="7963" y="12285"/>
                  </a:lnTo>
                  <a:lnTo>
                    <a:pt x="7889" y="12383"/>
                  </a:lnTo>
                  <a:lnTo>
                    <a:pt x="7840" y="12480"/>
                  </a:lnTo>
                  <a:lnTo>
                    <a:pt x="7840" y="12578"/>
                  </a:lnTo>
                  <a:lnTo>
                    <a:pt x="7816" y="12676"/>
                  </a:lnTo>
                  <a:lnTo>
                    <a:pt x="7718" y="12822"/>
                  </a:lnTo>
                  <a:lnTo>
                    <a:pt x="7596" y="12969"/>
                  </a:lnTo>
                  <a:lnTo>
                    <a:pt x="7450" y="13140"/>
                  </a:lnTo>
                  <a:lnTo>
                    <a:pt x="7303" y="13311"/>
                  </a:lnTo>
                  <a:lnTo>
                    <a:pt x="7181" y="13457"/>
                  </a:lnTo>
                  <a:lnTo>
                    <a:pt x="7108" y="13604"/>
                  </a:lnTo>
                  <a:lnTo>
                    <a:pt x="7083" y="13701"/>
                  </a:lnTo>
                  <a:lnTo>
                    <a:pt x="7034" y="13823"/>
                  </a:lnTo>
                  <a:lnTo>
                    <a:pt x="6961" y="13970"/>
                  </a:lnTo>
                  <a:lnTo>
                    <a:pt x="6839" y="14117"/>
                  </a:lnTo>
                  <a:lnTo>
                    <a:pt x="6693" y="14288"/>
                  </a:lnTo>
                  <a:lnTo>
                    <a:pt x="6546" y="14434"/>
                  </a:lnTo>
                  <a:lnTo>
                    <a:pt x="6424" y="14605"/>
                  </a:lnTo>
                  <a:lnTo>
                    <a:pt x="6351" y="14752"/>
                  </a:lnTo>
                  <a:lnTo>
                    <a:pt x="6302" y="14849"/>
                  </a:lnTo>
                  <a:lnTo>
                    <a:pt x="6277" y="14947"/>
                  </a:lnTo>
                  <a:lnTo>
                    <a:pt x="6229" y="15069"/>
                  </a:lnTo>
                  <a:lnTo>
                    <a:pt x="6131" y="15216"/>
                  </a:lnTo>
                  <a:lnTo>
                    <a:pt x="6033" y="15338"/>
                  </a:lnTo>
                  <a:lnTo>
                    <a:pt x="5911" y="15460"/>
                  </a:lnTo>
                  <a:lnTo>
                    <a:pt x="5813" y="15582"/>
                  </a:lnTo>
                  <a:lnTo>
                    <a:pt x="5764" y="15704"/>
                  </a:lnTo>
                  <a:lnTo>
                    <a:pt x="5740" y="15802"/>
                  </a:lnTo>
                  <a:lnTo>
                    <a:pt x="5764" y="15973"/>
                  </a:lnTo>
                  <a:lnTo>
                    <a:pt x="5789" y="16046"/>
                  </a:lnTo>
                  <a:lnTo>
                    <a:pt x="5838" y="16095"/>
                  </a:lnTo>
                  <a:lnTo>
                    <a:pt x="5862" y="16144"/>
                  </a:lnTo>
                  <a:lnTo>
                    <a:pt x="5911" y="16217"/>
                  </a:lnTo>
                  <a:lnTo>
                    <a:pt x="5935" y="16388"/>
                  </a:lnTo>
                  <a:lnTo>
                    <a:pt x="5911" y="16461"/>
                  </a:lnTo>
                  <a:lnTo>
                    <a:pt x="5862" y="16510"/>
                  </a:lnTo>
                  <a:lnTo>
                    <a:pt x="5813" y="16559"/>
                  </a:lnTo>
                  <a:lnTo>
                    <a:pt x="5642" y="16559"/>
                  </a:lnTo>
                  <a:lnTo>
                    <a:pt x="5545" y="16510"/>
                  </a:lnTo>
                  <a:lnTo>
                    <a:pt x="5447" y="16461"/>
                  </a:lnTo>
                  <a:lnTo>
                    <a:pt x="5349" y="16388"/>
                  </a:lnTo>
                  <a:lnTo>
                    <a:pt x="5276" y="16266"/>
                  </a:lnTo>
                  <a:lnTo>
                    <a:pt x="5227" y="16119"/>
                  </a:lnTo>
                  <a:lnTo>
                    <a:pt x="5178" y="15973"/>
                  </a:lnTo>
                  <a:lnTo>
                    <a:pt x="5178" y="15802"/>
                  </a:lnTo>
                  <a:lnTo>
                    <a:pt x="5154" y="15655"/>
                  </a:lnTo>
                  <a:lnTo>
                    <a:pt x="5105" y="15484"/>
                  </a:lnTo>
                  <a:lnTo>
                    <a:pt x="5056" y="15338"/>
                  </a:lnTo>
                  <a:lnTo>
                    <a:pt x="4983" y="15240"/>
                  </a:lnTo>
                  <a:lnTo>
                    <a:pt x="4934" y="15191"/>
                  </a:lnTo>
                  <a:lnTo>
                    <a:pt x="4910" y="15093"/>
                  </a:lnTo>
                  <a:lnTo>
                    <a:pt x="4836" y="14849"/>
                  </a:lnTo>
                  <a:lnTo>
                    <a:pt x="4812" y="14556"/>
                  </a:lnTo>
                  <a:lnTo>
                    <a:pt x="4788" y="14214"/>
                  </a:lnTo>
                  <a:lnTo>
                    <a:pt x="4788" y="13970"/>
                  </a:lnTo>
                  <a:lnTo>
                    <a:pt x="4788" y="13799"/>
                  </a:lnTo>
                  <a:lnTo>
                    <a:pt x="4739" y="13604"/>
                  </a:lnTo>
                  <a:lnTo>
                    <a:pt x="4714" y="13433"/>
                  </a:lnTo>
                  <a:lnTo>
                    <a:pt x="4641" y="13237"/>
                  </a:lnTo>
                  <a:lnTo>
                    <a:pt x="4568" y="13066"/>
                  </a:lnTo>
                  <a:lnTo>
                    <a:pt x="4494" y="12920"/>
                  </a:lnTo>
                  <a:lnTo>
                    <a:pt x="4397" y="12773"/>
                  </a:lnTo>
                  <a:lnTo>
                    <a:pt x="4324" y="12676"/>
                  </a:lnTo>
                  <a:lnTo>
                    <a:pt x="4128" y="12456"/>
                  </a:lnTo>
                  <a:lnTo>
                    <a:pt x="3982" y="12260"/>
                  </a:lnTo>
                  <a:lnTo>
                    <a:pt x="3884" y="12114"/>
                  </a:lnTo>
                  <a:lnTo>
                    <a:pt x="3835" y="11992"/>
                  </a:lnTo>
                  <a:lnTo>
                    <a:pt x="3811" y="11845"/>
                  </a:lnTo>
                  <a:lnTo>
                    <a:pt x="3786" y="11772"/>
                  </a:lnTo>
                  <a:lnTo>
                    <a:pt x="3737" y="11723"/>
                  </a:lnTo>
                  <a:lnTo>
                    <a:pt x="3713" y="11650"/>
                  </a:lnTo>
                  <a:lnTo>
                    <a:pt x="3664" y="11528"/>
                  </a:lnTo>
                  <a:lnTo>
                    <a:pt x="3664" y="11381"/>
                  </a:lnTo>
                  <a:lnTo>
                    <a:pt x="3640" y="11235"/>
                  </a:lnTo>
                  <a:lnTo>
                    <a:pt x="3664" y="11088"/>
                  </a:lnTo>
                  <a:lnTo>
                    <a:pt x="3664" y="10942"/>
                  </a:lnTo>
                  <a:lnTo>
                    <a:pt x="3713" y="10819"/>
                  </a:lnTo>
                  <a:lnTo>
                    <a:pt x="3737" y="10771"/>
                  </a:lnTo>
                  <a:lnTo>
                    <a:pt x="3786" y="10697"/>
                  </a:lnTo>
                  <a:lnTo>
                    <a:pt x="3811" y="10648"/>
                  </a:lnTo>
                  <a:lnTo>
                    <a:pt x="3835" y="10478"/>
                  </a:lnTo>
                  <a:lnTo>
                    <a:pt x="3811" y="10307"/>
                  </a:lnTo>
                  <a:lnTo>
                    <a:pt x="3786" y="10233"/>
                  </a:lnTo>
                  <a:lnTo>
                    <a:pt x="3737" y="10184"/>
                  </a:lnTo>
                  <a:lnTo>
                    <a:pt x="3689" y="10160"/>
                  </a:lnTo>
                  <a:lnTo>
                    <a:pt x="3615" y="10111"/>
                  </a:lnTo>
                  <a:lnTo>
                    <a:pt x="3444" y="10087"/>
                  </a:lnTo>
                  <a:lnTo>
                    <a:pt x="3347" y="10062"/>
                  </a:lnTo>
                  <a:lnTo>
                    <a:pt x="3200" y="9989"/>
                  </a:lnTo>
                  <a:lnTo>
                    <a:pt x="3054" y="9867"/>
                  </a:lnTo>
                  <a:lnTo>
                    <a:pt x="2883" y="9720"/>
                  </a:lnTo>
                  <a:lnTo>
                    <a:pt x="2712" y="9574"/>
                  </a:lnTo>
                  <a:lnTo>
                    <a:pt x="2565" y="9452"/>
                  </a:lnTo>
                  <a:lnTo>
                    <a:pt x="2419" y="9354"/>
                  </a:lnTo>
                  <a:lnTo>
                    <a:pt x="2321" y="9330"/>
                  </a:lnTo>
                  <a:lnTo>
                    <a:pt x="2199" y="9281"/>
                  </a:lnTo>
                  <a:lnTo>
                    <a:pt x="2003" y="9159"/>
                  </a:lnTo>
                  <a:lnTo>
                    <a:pt x="1784" y="8988"/>
                  </a:lnTo>
                  <a:lnTo>
                    <a:pt x="1539" y="8768"/>
                  </a:lnTo>
                  <a:lnTo>
                    <a:pt x="1246" y="8402"/>
                  </a:lnTo>
                  <a:lnTo>
                    <a:pt x="1078" y="8185"/>
                  </a:lnTo>
                  <a:lnTo>
                    <a:pt x="1124" y="7840"/>
                  </a:lnTo>
                  <a:lnTo>
                    <a:pt x="1197" y="7473"/>
                  </a:lnTo>
                  <a:lnTo>
                    <a:pt x="1295" y="7132"/>
                  </a:lnTo>
                  <a:lnTo>
                    <a:pt x="1393" y="6790"/>
                  </a:lnTo>
                  <a:lnTo>
                    <a:pt x="1515" y="6448"/>
                  </a:lnTo>
                  <a:lnTo>
                    <a:pt x="1637" y="6106"/>
                  </a:lnTo>
                  <a:lnTo>
                    <a:pt x="1784" y="5788"/>
                  </a:lnTo>
                  <a:lnTo>
                    <a:pt x="1954" y="5471"/>
                  </a:lnTo>
                  <a:lnTo>
                    <a:pt x="2125" y="5153"/>
                  </a:lnTo>
                  <a:lnTo>
                    <a:pt x="2296" y="4860"/>
                  </a:lnTo>
                  <a:lnTo>
                    <a:pt x="2516" y="4567"/>
                  </a:lnTo>
                  <a:lnTo>
                    <a:pt x="2712" y="4298"/>
                  </a:lnTo>
                  <a:lnTo>
                    <a:pt x="3151" y="3737"/>
                  </a:lnTo>
                  <a:lnTo>
                    <a:pt x="3664" y="3248"/>
                  </a:lnTo>
                  <a:lnTo>
                    <a:pt x="4079" y="3248"/>
                  </a:lnTo>
                  <a:lnTo>
                    <a:pt x="4299" y="3297"/>
                  </a:lnTo>
                  <a:lnTo>
                    <a:pt x="4470" y="3346"/>
                  </a:lnTo>
                  <a:lnTo>
                    <a:pt x="4592" y="3419"/>
                  </a:lnTo>
                  <a:lnTo>
                    <a:pt x="4690" y="3493"/>
                  </a:lnTo>
                  <a:lnTo>
                    <a:pt x="4788" y="3517"/>
                  </a:lnTo>
                  <a:lnTo>
                    <a:pt x="4885" y="3493"/>
                  </a:lnTo>
                  <a:lnTo>
                    <a:pt x="4983" y="3419"/>
                  </a:lnTo>
                  <a:lnTo>
                    <a:pt x="5056" y="3346"/>
                  </a:lnTo>
                  <a:lnTo>
                    <a:pt x="5178" y="3297"/>
                  </a:lnTo>
                  <a:lnTo>
                    <a:pt x="5276" y="3248"/>
                  </a:lnTo>
                  <a:lnTo>
                    <a:pt x="5349" y="3248"/>
                  </a:lnTo>
                  <a:lnTo>
                    <a:pt x="5471" y="3199"/>
                  </a:lnTo>
                  <a:lnTo>
                    <a:pt x="5594" y="3126"/>
                  </a:lnTo>
                  <a:lnTo>
                    <a:pt x="5764" y="3004"/>
                  </a:lnTo>
                  <a:lnTo>
                    <a:pt x="5935" y="2858"/>
                  </a:lnTo>
                  <a:lnTo>
                    <a:pt x="6131" y="2711"/>
                  </a:lnTo>
                  <a:lnTo>
                    <a:pt x="6375" y="2589"/>
                  </a:lnTo>
                  <a:lnTo>
                    <a:pt x="6619" y="2516"/>
                  </a:lnTo>
                  <a:lnTo>
                    <a:pt x="6888" y="2467"/>
                  </a:lnTo>
                  <a:close/>
                  <a:moveTo>
                    <a:pt x="9379" y="0"/>
                  </a:moveTo>
                  <a:lnTo>
                    <a:pt x="8891" y="24"/>
                  </a:lnTo>
                  <a:lnTo>
                    <a:pt x="8427" y="49"/>
                  </a:lnTo>
                  <a:lnTo>
                    <a:pt x="7963" y="122"/>
                  </a:lnTo>
                  <a:lnTo>
                    <a:pt x="7499" y="195"/>
                  </a:lnTo>
                  <a:lnTo>
                    <a:pt x="7034" y="293"/>
                  </a:lnTo>
                  <a:lnTo>
                    <a:pt x="6595" y="440"/>
                  </a:lnTo>
                  <a:lnTo>
                    <a:pt x="6155" y="586"/>
                  </a:lnTo>
                  <a:lnTo>
                    <a:pt x="5740" y="733"/>
                  </a:lnTo>
                  <a:lnTo>
                    <a:pt x="5325" y="928"/>
                  </a:lnTo>
                  <a:lnTo>
                    <a:pt x="4910" y="1148"/>
                  </a:lnTo>
                  <a:lnTo>
                    <a:pt x="4519" y="1368"/>
                  </a:lnTo>
                  <a:lnTo>
                    <a:pt x="4128" y="1612"/>
                  </a:lnTo>
                  <a:lnTo>
                    <a:pt x="3762" y="1881"/>
                  </a:lnTo>
                  <a:lnTo>
                    <a:pt x="3420" y="2149"/>
                  </a:lnTo>
                  <a:lnTo>
                    <a:pt x="3078" y="2442"/>
                  </a:lnTo>
                  <a:lnTo>
                    <a:pt x="2760" y="2760"/>
                  </a:lnTo>
                  <a:lnTo>
                    <a:pt x="2443" y="3077"/>
                  </a:lnTo>
                  <a:lnTo>
                    <a:pt x="2150" y="3419"/>
                  </a:lnTo>
                  <a:lnTo>
                    <a:pt x="1881" y="3761"/>
                  </a:lnTo>
                  <a:lnTo>
                    <a:pt x="1613" y="4128"/>
                  </a:lnTo>
                  <a:lnTo>
                    <a:pt x="1368" y="4518"/>
                  </a:lnTo>
                  <a:lnTo>
                    <a:pt x="1149" y="4909"/>
                  </a:lnTo>
                  <a:lnTo>
                    <a:pt x="929" y="5324"/>
                  </a:lnTo>
                  <a:lnTo>
                    <a:pt x="733" y="5739"/>
                  </a:lnTo>
                  <a:lnTo>
                    <a:pt x="587" y="6155"/>
                  </a:lnTo>
                  <a:lnTo>
                    <a:pt x="440" y="6594"/>
                  </a:lnTo>
                  <a:lnTo>
                    <a:pt x="294" y="7034"/>
                  </a:lnTo>
                  <a:lnTo>
                    <a:pt x="196" y="7498"/>
                  </a:lnTo>
                  <a:lnTo>
                    <a:pt x="123" y="7962"/>
                  </a:lnTo>
                  <a:lnTo>
                    <a:pt x="49" y="8426"/>
                  </a:lnTo>
                  <a:lnTo>
                    <a:pt x="25" y="8890"/>
                  </a:lnTo>
                  <a:lnTo>
                    <a:pt x="1" y="9378"/>
                  </a:lnTo>
                  <a:lnTo>
                    <a:pt x="25" y="9867"/>
                  </a:lnTo>
                  <a:lnTo>
                    <a:pt x="49" y="10331"/>
                  </a:lnTo>
                  <a:lnTo>
                    <a:pt x="123" y="10795"/>
                  </a:lnTo>
                  <a:lnTo>
                    <a:pt x="196" y="11259"/>
                  </a:lnTo>
                  <a:lnTo>
                    <a:pt x="294" y="11723"/>
                  </a:lnTo>
                  <a:lnTo>
                    <a:pt x="440" y="12163"/>
                  </a:lnTo>
                  <a:lnTo>
                    <a:pt x="587" y="12602"/>
                  </a:lnTo>
                  <a:lnTo>
                    <a:pt x="733" y="13018"/>
                  </a:lnTo>
                  <a:lnTo>
                    <a:pt x="929" y="13433"/>
                  </a:lnTo>
                  <a:lnTo>
                    <a:pt x="1149" y="13848"/>
                  </a:lnTo>
                  <a:lnTo>
                    <a:pt x="1368" y="14239"/>
                  </a:lnTo>
                  <a:lnTo>
                    <a:pt x="1613" y="14629"/>
                  </a:lnTo>
                  <a:lnTo>
                    <a:pt x="1881" y="14996"/>
                  </a:lnTo>
                  <a:lnTo>
                    <a:pt x="2150" y="15338"/>
                  </a:lnTo>
                  <a:lnTo>
                    <a:pt x="2443" y="15680"/>
                  </a:lnTo>
                  <a:lnTo>
                    <a:pt x="2760" y="15997"/>
                  </a:lnTo>
                  <a:lnTo>
                    <a:pt x="3078" y="16315"/>
                  </a:lnTo>
                  <a:lnTo>
                    <a:pt x="3420" y="16608"/>
                  </a:lnTo>
                  <a:lnTo>
                    <a:pt x="3762" y="16876"/>
                  </a:lnTo>
                  <a:lnTo>
                    <a:pt x="4128" y="17145"/>
                  </a:lnTo>
                  <a:lnTo>
                    <a:pt x="4519" y="17389"/>
                  </a:lnTo>
                  <a:lnTo>
                    <a:pt x="4910" y="17609"/>
                  </a:lnTo>
                  <a:lnTo>
                    <a:pt x="5325" y="17829"/>
                  </a:lnTo>
                  <a:lnTo>
                    <a:pt x="5740" y="18024"/>
                  </a:lnTo>
                  <a:lnTo>
                    <a:pt x="6155" y="18171"/>
                  </a:lnTo>
                  <a:lnTo>
                    <a:pt x="6595" y="18317"/>
                  </a:lnTo>
                  <a:lnTo>
                    <a:pt x="7034" y="18464"/>
                  </a:lnTo>
                  <a:lnTo>
                    <a:pt x="7499" y="18562"/>
                  </a:lnTo>
                  <a:lnTo>
                    <a:pt x="7963" y="18635"/>
                  </a:lnTo>
                  <a:lnTo>
                    <a:pt x="8427" y="18708"/>
                  </a:lnTo>
                  <a:lnTo>
                    <a:pt x="8891" y="18733"/>
                  </a:lnTo>
                  <a:lnTo>
                    <a:pt x="9379" y="18757"/>
                  </a:lnTo>
                  <a:lnTo>
                    <a:pt x="9868" y="18733"/>
                  </a:lnTo>
                  <a:lnTo>
                    <a:pt x="10332" y="18708"/>
                  </a:lnTo>
                  <a:lnTo>
                    <a:pt x="10796" y="18635"/>
                  </a:lnTo>
                  <a:lnTo>
                    <a:pt x="11260" y="18562"/>
                  </a:lnTo>
                  <a:lnTo>
                    <a:pt x="11724" y="18464"/>
                  </a:lnTo>
                  <a:lnTo>
                    <a:pt x="12163" y="18317"/>
                  </a:lnTo>
                  <a:lnTo>
                    <a:pt x="12603" y="18171"/>
                  </a:lnTo>
                  <a:lnTo>
                    <a:pt x="13018" y="18024"/>
                  </a:lnTo>
                  <a:lnTo>
                    <a:pt x="13433" y="17829"/>
                  </a:lnTo>
                  <a:lnTo>
                    <a:pt x="13848" y="17609"/>
                  </a:lnTo>
                  <a:lnTo>
                    <a:pt x="14239" y="17389"/>
                  </a:lnTo>
                  <a:lnTo>
                    <a:pt x="14630" y="17145"/>
                  </a:lnTo>
                  <a:lnTo>
                    <a:pt x="14996" y="16876"/>
                  </a:lnTo>
                  <a:lnTo>
                    <a:pt x="15338" y="16608"/>
                  </a:lnTo>
                  <a:lnTo>
                    <a:pt x="15680" y="16315"/>
                  </a:lnTo>
                  <a:lnTo>
                    <a:pt x="15998" y="15997"/>
                  </a:lnTo>
                  <a:lnTo>
                    <a:pt x="16315" y="15680"/>
                  </a:lnTo>
                  <a:lnTo>
                    <a:pt x="16608" y="15338"/>
                  </a:lnTo>
                  <a:lnTo>
                    <a:pt x="16877" y="14996"/>
                  </a:lnTo>
                  <a:lnTo>
                    <a:pt x="17146" y="14629"/>
                  </a:lnTo>
                  <a:lnTo>
                    <a:pt x="17390" y="14239"/>
                  </a:lnTo>
                  <a:lnTo>
                    <a:pt x="17610" y="13848"/>
                  </a:lnTo>
                  <a:lnTo>
                    <a:pt x="17829" y="13433"/>
                  </a:lnTo>
                  <a:lnTo>
                    <a:pt x="18025" y="13018"/>
                  </a:lnTo>
                  <a:lnTo>
                    <a:pt x="18171" y="12602"/>
                  </a:lnTo>
                  <a:lnTo>
                    <a:pt x="18318" y="12163"/>
                  </a:lnTo>
                  <a:lnTo>
                    <a:pt x="18464" y="11723"/>
                  </a:lnTo>
                  <a:lnTo>
                    <a:pt x="18562" y="11259"/>
                  </a:lnTo>
                  <a:lnTo>
                    <a:pt x="18635" y="10795"/>
                  </a:lnTo>
                  <a:lnTo>
                    <a:pt x="18709" y="10331"/>
                  </a:lnTo>
                  <a:lnTo>
                    <a:pt x="18733" y="9867"/>
                  </a:lnTo>
                  <a:lnTo>
                    <a:pt x="18758" y="9378"/>
                  </a:lnTo>
                  <a:lnTo>
                    <a:pt x="18733" y="8890"/>
                  </a:lnTo>
                  <a:lnTo>
                    <a:pt x="18709" y="8426"/>
                  </a:lnTo>
                  <a:lnTo>
                    <a:pt x="18635" y="7962"/>
                  </a:lnTo>
                  <a:lnTo>
                    <a:pt x="18562" y="7498"/>
                  </a:lnTo>
                  <a:lnTo>
                    <a:pt x="18464" y="7034"/>
                  </a:lnTo>
                  <a:lnTo>
                    <a:pt x="18318" y="6594"/>
                  </a:lnTo>
                  <a:lnTo>
                    <a:pt x="18171" y="6155"/>
                  </a:lnTo>
                  <a:lnTo>
                    <a:pt x="18025" y="5739"/>
                  </a:lnTo>
                  <a:lnTo>
                    <a:pt x="17829" y="5324"/>
                  </a:lnTo>
                  <a:lnTo>
                    <a:pt x="17610" y="4909"/>
                  </a:lnTo>
                  <a:lnTo>
                    <a:pt x="17390" y="4518"/>
                  </a:lnTo>
                  <a:lnTo>
                    <a:pt x="17146" y="4128"/>
                  </a:lnTo>
                  <a:lnTo>
                    <a:pt x="16877" y="3761"/>
                  </a:lnTo>
                  <a:lnTo>
                    <a:pt x="16608" y="3419"/>
                  </a:lnTo>
                  <a:lnTo>
                    <a:pt x="16315" y="3077"/>
                  </a:lnTo>
                  <a:lnTo>
                    <a:pt x="15998" y="2760"/>
                  </a:lnTo>
                  <a:lnTo>
                    <a:pt x="15680" y="2442"/>
                  </a:lnTo>
                  <a:lnTo>
                    <a:pt x="15338" y="2149"/>
                  </a:lnTo>
                  <a:lnTo>
                    <a:pt x="14996" y="1881"/>
                  </a:lnTo>
                  <a:lnTo>
                    <a:pt x="14630" y="1612"/>
                  </a:lnTo>
                  <a:lnTo>
                    <a:pt x="14239" y="1368"/>
                  </a:lnTo>
                  <a:lnTo>
                    <a:pt x="13848" y="1148"/>
                  </a:lnTo>
                  <a:lnTo>
                    <a:pt x="13433" y="928"/>
                  </a:lnTo>
                  <a:lnTo>
                    <a:pt x="13018" y="733"/>
                  </a:lnTo>
                  <a:lnTo>
                    <a:pt x="12603" y="586"/>
                  </a:lnTo>
                  <a:lnTo>
                    <a:pt x="12163" y="440"/>
                  </a:lnTo>
                  <a:lnTo>
                    <a:pt x="11724" y="293"/>
                  </a:lnTo>
                  <a:lnTo>
                    <a:pt x="11260" y="195"/>
                  </a:lnTo>
                  <a:lnTo>
                    <a:pt x="10796" y="122"/>
                  </a:lnTo>
                  <a:lnTo>
                    <a:pt x="10332" y="49"/>
                  </a:lnTo>
                  <a:lnTo>
                    <a:pt x="9868" y="24"/>
                  </a:lnTo>
                  <a:lnTo>
                    <a:pt x="937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grpSp>
          <p:nvGrpSpPr>
            <p:cNvPr id="22" name="Shape 821">
              <a:extLst>
                <a:ext uri="{FF2B5EF4-FFF2-40B4-BE49-F238E27FC236}">
                  <a16:creationId xmlns:a16="http://schemas.microsoft.com/office/drawing/2014/main" id="{D11D400E-9F9D-4A28-8A9E-19DEE4B84274}"/>
                </a:ext>
              </a:extLst>
            </p:cNvPr>
            <p:cNvGrpSpPr/>
            <p:nvPr/>
          </p:nvGrpSpPr>
          <p:grpSpPr>
            <a:xfrm rot="1230501">
              <a:off x="10149155" y="1565179"/>
              <a:ext cx="346366" cy="495282"/>
              <a:chOff x="5241175" y="4959100"/>
              <a:chExt cx="539775" cy="51777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91" name="Shape 822">
                <a:extLst>
                  <a:ext uri="{FF2B5EF4-FFF2-40B4-BE49-F238E27FC236}">
                    <a16:creationId xmlns:a16="http://schemas.microsoft.com/office/drawing/2014/main" id="{744DBD70-0002-4830-874E-FC2A6EA8E60B}"/>
                  </a:ext>
                </a:extLst>
              </p:cNvPr>
              <p:cNvSpPr/>
              <p:nvPr/>
            </p:nvSpPr>
            <p:spPr>
              <a:xfrm>
                <a:off x="5575150" y="4959100"/>
                <a:ext cx="161225" cy="178300"/>
              </a:xfrm>
              <a:custGeom>
                <a:avLst/>
                <a:gdLst/>
                <a:ahLst/>
                <a:cxnLst/>
                <a:rect l="0" t="0" r="0" b="0"/>
                <a:pathLst>
                  <a:path w="6449" h="7132" extrusionOk="0">
                    <a:moveTo>
                      <a:pt x="4641" y="0"/>
                    </a:moveTo>
                    <a:lnTo>
                      <a:pt x="4470" y="25"/>
                    </a:lnTo>
                    <a:lnTo>
                      <a:pt x="4299" y="49"/>
                    </a:lnTo>
                    <a:lnTo>
                      <a:pt x="4128" y="98"/>
                    </a:lnTo>
                    <a:lnTo>
                      <a:pt x="3957" y="147"/>
                    </a:lnTo>
                    <a:lnTo>
                      <a:pt x="3786" y="220"/>
                    </a:lnTo>
                    <a:lnTo>
                      <a:pt x="3640" y="318"/>
                    </a:lnTo>
                    <a:lnTo>
                      <a:pt x="3517" y="415"/>
                    </a:lnTo>
                    <a:lnTo>
                      <a:pt x="3395" y="538"/>
                    </a:lnTo>
                    <a:lnTo>
                      <a:pt x="3273" y="660"/>
                    </a:lnTo>
                    <a:lnTo>
                      <a:pt x="3175" y="806"/>
                    </a:lnTo>
                    <a:lnTo>
                      <a:pt x="3078" y="953"/>
                    </a:lnTo>
                    <a:lnTo>
                      <a:pt x="3005" y="1099"/>
                    </a:lnTo>
                    <a:lnTo>
                      <a:pt x="2931" y="1270"/>
                    </a:lnTo>
                    <a:lnTo>
                      <a:pt x="2907" y="1441"/>
                    </a:lnTo>
                    <a:lnTo>
                      <a:pt x="2882" y="1612"/>
                    </a:lnTo>
                    <a:lnTo>
                      <a:pt x="2858" y="1808"/>
                    </a:lnTo>
                    <a:lnTo>
                      <a:pt x="2882" y="2076"/>
                    </a:lnTo>
                    <a:lnTo>
                      <a:pt x="2956" y="2345"/>
                    </a:lnTo>
                    <a:lnTo>
                      <a:pt x="3053" y="2589"/>
                    </a:lnTo>
                    <a:lnTo>
                      <a:pt x="3175" y="2809"/>
                    </a:lnTo>
                    <a:lnTo>
                      <a:pt x="0" y="6546"/>
                    </a:lnTo>
                    <a:lnTo>
                      <a:pt x="367" y="6814"/>
                    </a:lnTo>
                    <a:lnTo>
                      <a:pt x="709" y="7132"/>
                    </a:lnTo>
                    <a:lnTo>
                      <a:pt x="3884" y="3419"/>
                    </a:lnTo>
                    <a:lnTo>
                      <a:pt x="4055" y="3493"/>
                    </a:lnTo>
                    <a:lnTo>
                      <a:pt x="4250" y="3542"/>
                    </a:lnTo>
                    <a:lnTo>
                      <a:pt x="4445" y="3566"/>
                    </a:lnTo>
                    <a:lnTo>
                      <a:pt x="4641" y="3590"/>
                    </a:lnTo>
                    <a:lnTo>
                      <a:pt x="4836" y="3566"/>
                    </a:lnTo>
                    <a:lnTo>
                      <a:pt x="5007" y="3542"/>
                    </a:lnTo>
                    <a:lnTo>
                      <a:pt x="5178" y="3517"/>
                    </a:lnTo>
                    <a:lnTo>
                      <a:pt x="5349" y="3444"/>
                    </a:lnTo>
                    <a:lnTo>
                      <a:pt x="5496" y="3371"/>
                    </a:lnTo>
                    <a:lnTo>
                      <a:pt x="5642" y="3273"/>
                    </a:lnTo>
                    <a:lnTo>
                      <a:pt x="5789" y="3175"/>
                    </a:lnTo>
                    <a:lnTo>
                      <a:pt x="5911" y="3053"/>
                    </a:lnTo>
                    <a:lnTo>
                      <a:pt x="6033" y="2931"/>
                    </a:lnTo>
                    <a:lnTo>
                      <a:pt x="6131" y="2809"/>
                    </a:lnTo>
                    <a:lnTo>
                      <a:pt x="6228" y="2638"/>
                    </a:lnTo>
                    <a:lnTo>
                      <a:pt x="6302" y="2491"/>
                    </a:lnTo>
                    <a:lnTo>
                      <a:pt x="6350" y="2320"/>
                    </a:lnTo>
                    <a:lnTo>
                      <a:pt x="6399" y="2149"/>
                    </a:lnTo>
                    <a:lnTo>
                      <a:pt x="6424" y="1979"/>
                    </a:lnTo>
                    <a:lnTo>
                      <a:pt x="6448" y="1808"/>
                    </a:lnTo>
                    <a:lnTo>
                      <a:pt x="6424" y="1612"/>
                    </a:lnTo>
                    <a:lnTo>
                      <a:pt x="6399" y="1441"/>
                    </a:lnTo>
                    <a:lnTo>
                      <a:pt x="6350" y="1270"/>
                    </a:lnTo>
                    <a:lnTo>
                      <a:pt x="6302" y="1099"/>
                    </a:lnTo>
                    <a:lnTo>
                      <a:pt x="6228" y="953"/>
                    </a:lnTo>
                    <a:lnTo>
                      <a:pt x="6131" y="806"/>
                    </a:lnTo>
                    <a:lnTo>
                      <a:pt x="6033" y="660"/>
                    </a:lnTo>
                    <a:lnTo>
                      <a:pt x="5911" y="538"/>
                    </a:lnTo>
                    <a:lnTo>
                      <a:pt x="5789" y="415"/>
                    </a:lnTo>
                    <a:lnTo>
                      <a:pt x="5642" y="318"/>
                    </a:lnTo>
                    <a:lnTo>
                      <a:pt x="5496" y="220"/>
                    </a:lnTo>
                    <a:lnTo>
                      <a:pt x="5349" y="147"/>
                    </a:lnTo>
                    <a:lnTo>
                      <a:pt x="5178" y="98"/>
                    </a:lnTo>
                    <a:lnTo>
                      <a:pt x="5007" y="49"/>
                    </a:lnTo>
                    <a:lnTo>
                      <a:pt x="4836" y="25"/>
                    </a:lnTo>
                    <a:lnTo>
                      <a:pt x="464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2" name="Shape 823">
                <a:extLst>
                  <a:ext uri="{FF2B5EF4-FFF2-40B4-BE49-F238E27FC236}">
                    <a16:creationId xmlns:a16="http://schemas.microsoft.com/office/drawing/2014/main" id="{2B1339C0-57C8-4F58-A5A8-2A7092BBEF01}"/>
                  </a:ext>
                </a:extLst>
              </p:cNvPr>
              <p:cNvSpPr/>
              <p:nvPr/>
            </p:nvSpPr>
            <p:spPr>
              <a:xfrm>
                <a:off x="5330925" y="4985350"/>
                <a:ext cx="128250" cy="148400"/>
              </a:xfrm>
              <a:custGeom>
                <a:avLst/>
                <a:gdLst/>
                <a:ahLst/>
                <a:cxnLst/>
                <a:rect l="0" t="0" r="0" b="0"/>
                <a:pathLst>
                  <a:path w="5130" h="5936" extrusionOk="0">
                    <a:moveTo>
                      <a:pt x="1563" y="0"/>
                    </a:moveTo>
                    <a:lnTo>
                      <a:pt x="1392" y="25"/>
                    </a:lnTo>
                    <a:lnTo>
                      <a:pt x="1221" y="74"/>
                    </a:lnTo>
                    <a:lnTo>
                      <a:pt x="1075" y="147"/>
                    </a:lnTo>
                    <a:lnTo>
                      <a:pt x="904" y="220"/>
                    </a:lnTo>
                    <a:lnTo>
                      <a:pt x="757" y="318"/>
                    </a:lnTo>
                    <a:lnTo>
                      <a:pt x="635" y="416"/>
                    </a:lnTo>
                    <a:lnTo>
                      <a:pt x="513" y="538"/>
                    </a:lnTo>
                    <a:lnTo>
                      <a:pt x="391" y="660"/>
                    </a:lnTo>
                    <a:lnTo>
                      <a:pt x="293" y="806"/>
                    </a:lnTo>
                    <a:lnTo>
                      <a:pt x="196" y="953"/>
                    </a:lnTo>
                    <a:lnTo>
                      <a:pt x="122" y="1099"/>
                    </a:lnTo>
                    <a:lnTo>
                      <a:pt x="74" y="1270"/>
                    </a:lnTo>
                    <a:lnTo>
                      <a:pt x="25" y="1466"/>
                    </a:lnTo>
                    <a:lnTo>
                      <a:pt x="0" y="1637"/>
                    </a:lnTo>
                    <a:lnTo>
                      <a:pt x="0" y="1808"/>
                    </a:lnTo>
                    <a:lnTo>
                      <a:pt x="0" y="2003"/>
                    </a:lnTo>
                    <a:lnTo>
                      <a:pt x="25" y="2174"/>
                    </a:lnTo>
                    <a:lnTo>
                      <a:pt x="74" y="2345"/>
                    </a:lnTo>
                    <a:lnTo>
                      <a:pt x="147" y="2492"/>
                    </a:lnTo>
                    <a:lnTo>
                      <a:pt x="220" y="2663"/>
                    </a:lnTo>
                    <a:lnTo>
                      <a:pt x="318" y="2785"/>
                    </a:lnTo>
                    <a:lnTo>
                      <a:pt x="415" y="2931"/>
                    </a:lnTo>
                    <a:lnTo>
                      <a:pt x="538" y="3053"/>
                    </a:lnTo>
                    <a:lnTo>
                      <a:pt x="660" y="3175"/>
                    </a:lnTo>
                    <a:lnTo>
                      <a:pt x="806" y="3273"/>
                    </a:lnTo>
                    <a:lnTo>
                      <a:pt x="953" y="3371"/>
                    </a:lnTo>
                    <a:lnTo>
                      <a:pt x="1099" y="3444"/>
                    </a:lnTo>
                    <a:lnTo>
                      <a:pt x="1270" y="3493"/>
                    </a:lnTo>
                    <a:lnTo>
                      <a:pt x="1466" y="3542"/>
                    </a:lnTo>
                    <a:lnTo>
                      <a:pt x="1710" y="3566"/>
                    </a:lnTo>
                    <a:lnTo>
                      <a:pt x="1979" y="3566"/>
                    </a:lnTo>
                    <a:lnTo>
                      <a:pt x="2223" y="3517"/>
                    </a:lnTo>
                    <a:lnTo>
                      <a:pt x="2467" y="3444"/>
                    </a:lnTo>
                    <a:lnTo>
                      <a:pt x="4396" y="5935"/>
                    </a:lnTo>
                    <a:lnTo>
                      <a:pt x="4738" y="5642"/>
                    </a:lnTo>
                    <a:lnTo>
                      <a:pt x="5129" y="5374"/>
                    </a:lnTo>
                    <a:lnTo>
                      <a:pt x="3200" y="2858"/>
                    </a:lnTo>
                    <a:lnTo>
                      <a:pt x="3322" y="2687"/>
                    </a:lnTo>
                    <a:lnTo>
                      <a:pt x="3419" y="2516"/>
                    </a:lnTo>
                    <a:lnTo>
                      <a:pt x="3493" y="2321"/>
                    </a:lnTo>
                    <a:lnTo>
                      <a:pt x="3542" y="2101"/>
                    </a:lnTo>
                    <a:lnTo>
                      <a:pt x="3566" y="1930"/>
                    </a:lnTo>
                    <a:lnTo>
                      <a:pt x="3566" y="1734"/>
                    </a:lnTo>
                    <a:lnTo>
                      <a:pt x="3566" y="1564"/>
                    </a:lnTo>
                    <a:lnTo>
                      <a:pt x="3517" y="1393"/>
                    </a:lnTo>
                    <a:lnTo>
                      <a:pt x="3468" y="1222"/>
                    </a:lnTo>
                    <a:lnTo>
                      <a:pt x="3419" y="1075"/>
                    </a:lnTo>
                    <a:lnTo>
                      <a:pt x="3346" y="904"/>
                    </a:lnTo>
                    <a:lnTo>
                      <a:pt x="3249" y="758"/>
                    </a:lnTo>
                    <a:lnTo>
                      <a:pt x="3151" y="635"/>
                    </a:lnTo>
                    <a:lnTo>
                      <a:pt x="3029" y="513"/>
                    </a:lnTo>
                    <a:lnTo>
                      <a:pt x="2907" y="391"/>
                    </a:lnTo>
                    <a:lnTo>
                      <a:pt x="2760" y="294"/>
                    </a:lnTo>
                    <a:lnTo>
                      <a:pt x="2614" y="196"/>
                    </a:lnTo>
                    <a:lnTo>
                      <a:pt x="2443" y="123"/>
                    </a:lnTo>
                    <a:lnTo>
                      <a:pt x="2272" y="74"/>
                    </a:lnTo>
                    <a:lnTo>
                      <a:pt x="2101" y="25"/>
                    </a:lnTo>
                    <a:lnTo>
                      <a:pt x="19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3" name="Shape 824">
                <a:extLst>
                  <a:ext uri="{FF2B5EF4-FFF2-40B4-BE49-F238E27FC236}">
                    <a16:creationId xmlns:a16="http://schemas.microsoft.com/office/drawing/2014/main" id="{D2272487-DBE0-41DC-BBDD-CC44F8ABCA41}"/>
                  </a:ext>
                </a:extLst>
              </p:cNvPr>
              <p:cNvSpPr/>
              <p:nvPr/>
            </p:nvSpPr>
            <p:spPr>
              <a:xfrm>
                <a:off x="5241175" y="5241175"/>
                <a:ext cx="180125" cy="109325"/>
              </a:xfrm>
              <a:custGeom>
                <a:avLst/>
                <a:gdLst/>
                <a:ahLst/>
                <a:cxnLst/>
                <a:rect l="0" t="0" r="0" b="0"/>
                <a:pathLst>
                  <a:path w="7205" h="4373" extrusionOk="0">
                    <a:moveTo>
                      <a:pt x="6839" y="1"/>
                    </a:moveTo>
                    <a:lnTo>
                      <a:pt x="3224" y="1491"/>
                    </a:lnTo>
                    <a:lnTo>
                      <a:pt x="3102" y="1368"/>
                    </a:lnTo>
                    <a:lnTo>
                      <a:pt x="2980" y="1246"/>
                    </a:lnTo>
                    <a:lnTo>
                      <a:pt x="2858" y="1124"/>
                    </a:lnTo>
                    <a:lnTo>
                      <a:pt x="2687" y="1026"/>
                    </a:lnTo>
                    <a:lnTo>
                      <a:pt x="2540" y="953"/>
                    </a:lnTo>
                    <a:lnTo>
                      <a:pt x="2369" y="880"/>
                    </a:lnTo>
                    <a:lnTo>
                      <a:pt x="2198" y="831"/>
                    </a:lnTo>
                    <a:lnTo>
                      <a:pt x="2027" y="807"/>
                    </a:lnTo>
                    <a:lnTo>
                      <a:pt x="1856" y="782"/>
                    </a:lnTo>
                    <a:lnTo>
                      <a:pt x="1685" y="807"/>
                    </a:lnTo>
                    <a:lnTo>
                      <a:pt x="1514" y="807"/>
                    </a:lnTo>
                    <a:lnTo>
                      <a:pt x="1343" y="856"/>
                    </a:lnTo>
                    <a:lnTo>
                      <a:pt x="1172" y="904"/>
                    </a:lnTo>
                    <a:lnTo>
                      <a:pt x="1026" y="978"/>
                    </a:lnTo>
                    <a:lnTo>
                      <a:pt x="879" y="1051"/>
                    </a:lnTo>
                    <a:lnTo>
                      <a:pt x="733" y="1149"/>
                    </a:lnTo>
                    <a:lnTo>
                      <a:pt x="586" y="1271"/>
                    </a:lnTo>
                    <a:lnTo>
                      <a:pt x="464" y="1393"/>
                    </a:lnTo>
                    <a:lnTo>
                      <a:pt x="342" y="1515"/>
                    </a:lnTo>
                    <a:lnTo>
                      <a:pt x="244" y="1686"/>
                    </a:lnTo>
                    <a:lnTo>
                      <a:pt x="171" y="1832"/>
                    </a:lnTo>
                    <a:lnTo>
                      <a:pt x="98" y="2003"/>
                    </a:lnTo>
                    <a:lnTo>
                      <a:pt x="49" y="2174"/>
                    </a:lnTo>
                    <a:lnTo>
                      <a:pt x="25" y="2345"/>
                    </a:lnTo>
                    <a:lnTo>
                      <a:pt x="0" y="2516"/>
                    </a:lnTo>
                    <a:lnTo>
                      <a:pt x="0" y="2687"/>
                    </a:lnTo>
                    <a:lnTo>
                      <a:pt x="25" y="2858"/>
                    </a:lnTo>
                    <a:lnTo>
                      <a:pt x="73" y="3029"/>
                    </a:lnTo>
                    <a:lnTo>
                      <a:pt x="122" y="3200"/>
                    </a:lnTo>
                    <a:lnTo>
                      <a:pt x="195" y="3347"/>
                    </a:lnTo>
                    <a:lnTo>
                      <a:pt x="269" y="3518"/>
                    </a:lnTo>
                    <a:lnTo>
                      <a:pt x="366" y="3640"/>
                    </a:lnTo>
                    <a:lnTo>
                      <a:pt x="464" y="3786"/>
                    </a:lnTo>
                    <a:lnTo>
                      <a:pt x="611" y="3908"/>
                    </a:lnTo>
                    <a:lnTo>
                      <a:pt x="733" y="4031"/>
                    </a:lnTo>
                    <a:lnTo>
                      <a:pt x="904" y="4128"/>
                    </a:lnTo>
                    <a:lnTo>
                      <a:pt x="1050" y="4201"/>
                    </a:lnTo>
                    <a:lnTo>
                      <a:pt x="1221" y="4275"/>
                    </a:lnTo>
                    <a:lnTo>
                      <a:pt x="1392" y="4324"/>
                    </a:lnTo>
                    <a:lnTo>
                      <a:pt x="1563" y="4348"/>
                    </a:lnTo>
                    <a:lnTo>
                      <a:pt x="1734" y="4372"/>
                    </a:lnTo>
                    <a:lnTo>
                      <a:pt x="1905" y="4372"/>
                    </a:lnTo>
                    <a:lnTo>
                      <a:pt x="2076" y="4348"/>
                    </a:lnTo>
                    <a:lnTo>
                      <a:pt x="2247" y="4299"/>
                    </a:lnTo>
                    <a:lnTo>
                      <a:pt x="2418" y="4250"/>
                    </a:lnTo>
                    <a:lnTo>
                      <a:pt x="2565" y="4201"/>
                    </a:lnTo>
                    <a:lnTo>
                      <a:pt x="2711" y="4104"/>
                    </a:lnTo>
                    <a:lnTo>
                      <a:pt x="2858" y="4006"/>
                    </a:lnTo>
                    <a:lnTo>
                      <a:pt x="3004" y="3908"/>
                    </a:lnTo>
                    <a:lnTo>
                      <a:pt x="3126" y="3786"/>
                    </a:lnTo>
                    <a:lnTo>
                      <a:pt x="3248" y="3640"/>
                    </a:lnTo>
                    <a:lnTo>
                      <a:pt x="3346" y="3493"/>
                    </a:lnTo>
                    <a:lnTo>
                      <a:pt x="3468" y="3200"/>
                    </a:lnTo>
                    <a:lnTo>
                      <a:pt x="3541" y="2931"/>
                    </a:lnTo>
                    <a:lnTo>
                      <a:pt x="3590" y="2638"/>
                    </a:lnTo>
                    <a:lnTo>
                      <a:pt x="3566" y="2345"/>
                    </a:lnTo>
                    <a:lnTo>
                      <a:pt x="7205" y="856"/>
                    </a:lnTo>
                    <a:lnTo>
                      <a:pt x="6985" y="440"/>
                    </a:lnTo>
                    <a:lnTo>
                      <a:pt x="683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4" name="Shape 825">
                <a:extLst>
                  <a:ext uri="{FF2B5EF4-FFF2-40B4-BE49-F238E27FC236}">
                    <a16:creationId xmlns:a16="http://schemas.microsoft.com/office/drawing/2014/main" id="{267832BC-C856-41E6-826A-66B9584A67A3}"/>
                  </a:ext>
                </a:extLst>
              </p:cNvPr>
              <p:cNvSpPr/>
              <p:nvPr/>
            </p:nvSpPr>
            <p:spPr>
              <a:xfrm>
                <a:off x="5461575" y="5316900"/>
                <a:ext cx="89175" cy="159975"/>
              </a:xfrm>
              <a:custGeom>
                <a:avLst/>
                <a:gdLst/>
                <a:ahLst/>
                <a:cxnLst/>
                <a:rect l="0" t="0" r="0" b="0"/>
                <a:pathLst>
                  <a:path w="3567" h="6399" extrusionOk="0">
                    <a:moveTo>
                      <a:pt x="1491" y="0"/>
                    </a:moveTo>
                    <a:lnTo>
                      <a:pt x="1393" y="2858"/>
                    </a:lnTo>
                    <a:lnTo>
                      <a:pt x="1198" y="2907"/>
                    </a:lnTo>
                    <a:lnTo>
                      <a:pt x="1002" y="3004"/>
                    </a:lnTo>
                    <a:lnTo>
                      <a:pt x="807" y="3102"/>
                    </a:lnTo>
                    <a:lnTo>
                      <a:pt x="636" y="3224"/>
                    </a:lnTo>
                    <a:lnTo>
                      <a:pt x="489" y="3346"/>
                    </a:lnTo>
                    <a:lnTo>
                      <a:pt x="392" y="3493"/>
                    </a:lnTo>
                    <a:lnTo>
                      <a:pt x="269" y="3639"/>
                    </a:lnTo>
                    <a:lnTo>
                      <a:pt x="196" y="3786"/>
                    </a:lnTo>
                    <a:lnTo>
                      <a:pt x="123" y="3932"/>
                    </a:lnTo>
                    <a:lnTo>
                      <a:pt x="74" y="4103"/>
                    </a:lnTo>
                    <a:lnTo>
                      <a:pt x="25" y="4274"/>
                    </a:lnTo>
                    <a:lnTo>
                      <a:pt x="1" y="4445"/>
                    </a:lnTo>
                    <a:lnTo>
                      <a:pt x="1" y="4616"/>
                    </a:lnTo>
                    <a:lnTo>
                      <a:pt x="1" y="4787"/>
                    </a:lnTo>
                    <a:lnTo>
                      <a:pt x="25" y="4958"/>
                    </a:lnTo>
                    <a:lnTo>
                      <a:pt x="74" y="5129"/>
                    </a:lnTo>
                    <a:lnTo>
                      <a:pt x="123" y="5276"/>
                    </a:lnTo>
                    <a:lnTo>
                      <a:pt x="196" y="5447"/>
                    </a:lnTo>
                    <a:lnTo>
                      <a:pt x="294" y="5593"/>
                    </a:lnTo>
                    <a:lnTo>
                      <a:pt x="416" y="5740"/>
                    </a:lnTo>
                    <a:lnTo>
                      <a:pt x="538" y="5886"/>
                    </a:lnTo>
                    <a:lnTo>
                      <a:pt x="660" y="6008"/>
                    </a:lnTo>
                    <a:lnTo>
                      <a:pt x="807" y="6106"/>
                    </a:lnTo>
                    <a:lnTo>
                      <a:pt x="953" y="6179"/>
                    </a:lnTo>
                    <a:lnTo>
                      <a:pt x="1124" y="6252"/>
                    </a:lnTo>
                    <a:lnTo>
                      <a:pt x="1271" y="6326"/>
                    </a:lnTo>
                    <a:lnTo>
                      <a:pt x="1442" y="6350"/>
                    </a:lnTo>
                    <a:lnTo>
                      <a:pt x="1613" y="6375"/>
                    </a:lnTo>
                    <a:lnTo>
                      <a:pt x="1784" y="6399"/>
                    </a:lnTo>
                    <a:lnTo>
                      <a:pt x="1955" y="6375"/>
                    </a:lnTo>
                    <a:lnTo>
                      <a:pt x="2126" y="6350"/>
                    </a:lnTo>
                    <a:lnTo>
                      <a:pt x="2297" y="6301"/>
                    </a:lnTo>
                    <a:lnTo>
                      <a:pt x="2468" y="6252"/>
                    </a:lnTo>
                    <a:lnTo>
                      <a:pt x="2614" y="6179"/>
                    </a:lnTo>
                    <a:lnTo>
                      <a:pt x="2785" y="6082"/>
                    </a:lnTo>
                    <a:lnTo>
                      <a:pt x="2932" y="5984"/>
                    </a:lnTo>
                    <a:lnTo>
                      <a:pt x="3054" y="5862"/>
                    </a:lnTo>
                    <a:lnTo>
                      <a:pt x="3176" y="5715"/>
                    </a:lnTo>
                    <a:lnTo>
                      <a:pt x="3273" y="5569"/>
                    </a:lnTo>
                    <a:lnTo>
                      <a:pt x="3371" y="5422"/>
                    </a:lnTo>
                    <a:lnTo>
                      <a:pt x="3444" y="5276"/>
                    </a:lnTo>
                    <a:lnTo>
                      <a:pt x="3493" y="5105"/>
                    </a:lnTo>
                    <a:lnTo>
                      <a:pt x="3542" y="4934"/>
                    </a:lnTo>
                    <a:lnTo>
                      <a:pt x="3567" y="4763"/>
                    </a:lnTo>
                    <a:lnTo>
                      <a:pt x="3567" y="4592"/>
                    </a:lnTo>
                    <a:lnTo>
                      <a:pt x="3567" y="4421"/>
                    </a:lnTo>
                    <a:lnTo>
                      <a:pt x="3542" y="4250"/>
                    </a:lnTo>
                    <a:lnTo>
                      <a:pt x="3493" y="4079"/>
                    </a:lnTo>
                    <a:lnTo>
                      <a:pt x="3420" y="3908"/>
                    </a:lnTo>
                    <a:lnTo>
                      <a:pt x="3347" y="3761"/>
                    </a:lnTo>
                    <a:lnTo>
                      <a:pt x="3273" y="3615"/>
                    </a:lnTo>
                    <a:lnTo>
                      <a:pt x="3151" y="3468"/>
                    </a:lnTo>
                    <a:lnTo>
                      <a:pt x="2980" y="3273"/>
                    </a:lnTo>
                    <a:lnTo>
                      <a:pt x="2761" y="3102"/>
                    </a:lnTo>
                    <a:lnTo>
                      <a:pt x="2541" y="2980"/>
                    </a:lnTo>
                    <a:lnTo>
                      <a:pt x="2321" y="2907"/>
                    </a:lnTo>
                    <a:lnTo>
                      <a:pt x="2419" y="25"/>
                    </a:lnTo>
                    <a:lnTo>
                      <a:pt x="2419" y="25"/>
                    </a:lnTo>
                    <a:lnTo>
                      <a:pt x="2126" y="49"/>
                    </a:lnTo>
                    <a:lnTo>
                      <a:pt x="1808" y="25"/>
                    </a:lnTo>
                    <a:lnTo>
                      <a:pt x="149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5" name="Shape 826">
                <a:extLst>
                  <a:ext uri="{FF2B5EF4-FFF2-40B4-BE49-F238E27FC236}">
                    <a16:creationId xmlns:a16="http://schemas.microsoft.com/office/drawing/2014/main" id="{EA066888-21AD-4552-82FD-F13DFA494F72}"/>
                  </a:ext>
                </a:extLst>
              </p:cNvPr>
              <p:cNvSpPr/>
              <p:nvPr/>
            </p:nvSpPr>
            <p:spPr>
              <a:xfrm>
                <a:off x="5619100" y="5194175"/>
                <a:ext cx="161850" cy="89775"/>
              </a:xfrm>
              <a:custGeom>
                <a:avLst/>
                <a:gdLst/>
                <a:ahLst/>
                <a:cxnLst/>
                <a:rect l="0" t="0" r="0" b="0"/>
                <a:pathLst>
                  <a:path w="6474" h="3591" extrusionOk="0">
                    <a:moveTo>
                      <a:pt x="4592" y="0"/>
                    </a:moveTo>
                    <a:lnTo>
                      <a:pt x="4422" y="25"/>
                    </a:lnTo>
                    <a:lnTo>
                      <a:pt x="4251" y="73"/>
                    </a:lnTo>
                    <a:lnTo>
                      <a:pt x="4080" y="122"/>
                    </a:lnTo>
                    <a:lnTo>
                      <a:pt x="3884" y="196"/>
                    </a:lnTo>
                    <a:lnTo>
                      <a:pt x="3713" y="293"/>
                    </a:lnTo>
                    <a:lnTo>
                      <a:pt x="3567" y="391"/>
                    </a:lnTo>
                    <a:lnTo>
                      <a:pt x="3420" y="513"/>
                    </a:lnTo>
                    <a:lnTo>
                      <a:pt x="3298" y="660"/>
                    </a:lnTo>
                    <a:lnTo>
                      <a:pt x="3200" y="806"/>
                    </a:lnTo>
                    <a:lnTo>
                      <a:pt x="3103" y="953"/>
                    </a:lnTo>
                    <a:lnTo>
                      <a:pt x="3029" y="1124"/>
                    </a:lnTo>
                    <a:lnTo>
                      <a:pt x="99" y="757"/>
                    </a:lnTo>
                    <a:lnTo>
                      <a:pt x="74" y="1221"/>
                    </a:lnTo>
                    <a:lnTo>
                      <a:pt x="1" y="1661"/>
                    </a:lnTo>
                    <a:lnTo>
                      <a:pt x="2907" y="2027"/>
                    </a:lnTo>
                    <a:lnTo>
                      <a:pt x="2932" y="2223"/>
                    </a:lnTo>
                    <a:lnTo>
                      <a:pt x="3005" y="2418"/>
                    </a:lnTo>
                    <a:lnTo>
                      <a:pt x="3078" y="2565"/>
                    </a:lnTo>
                    <a:lnTo>
                      <a:pt x="3152" y="2736"/>
                    </a:lnTo>
                    <a:lnTo>
                      <a:pt x="3249" y="2882"/>
                    </a:lnTo>
                    <a:lnTo>
                      <a:pt x="3371" y="3004"/>
                    </a:lnTo>
                    <a:lnTo>
                      <a:pt x="3493" y="3126"/>
                    </a:lnTo>
                    <a:lnTo>
                      <a:pt x="3616" y="3248"/>
                    </a:lnTo>
                    <a:lnTo>
                      <a:pt x="3762" y="3346"/>
                    </a:lnTo>
                    <a:lnTo>
                      <a:pt x="3909" y="3419"/>
                    </a:lnTo>
                    <a:lnTo>
                      <a:pt x="4080" y="3493"/>
                    </a:lnTo>
                    <a:lnTo>
                      <a:pt x="4251" y="3541"/>
                    </a:lnTo>
                    <a:lnTo>
                      <a:pt x="4422" y="3566"/>
                    </a:lnTo>
                    <a:lnTo>
                      <a:pt x="4592" y="3590"/>
                    </a:lnTo>
                    <a:lnTo>
                      <a:pt x="4763" y="3590"/>
                    </a:lnTo>
                    <a:lnTo>
                      <a:pt x="4934" y="3566"/>
                    </a:lnTo>
                    <a:lnTo>
                      <a:pt x="5105" y="3541"/>
                    </a:lnTo>
                    <a:lnTo>
                      <a:pt x="5276" y="3468"/>
                    </a:lnTo>
                    <a:lnTo>
                      <a:pt x="5447" y="3419"/>
                    </a:lnTo>
                    <a:lnTo>
                      <a:pt x="5618" y="3322"/>
                    </a:lnTo>
                    <a:lnTo>
                      <a:pt x="5765" y="3224"/>
                    </a:lnTo>
                    <a:lnTo>
                      <a:pt x="5887" y="3102"/>
                    </a:lnTo>
                    <a:lnTo>
                      <a:pt x="6009" y="2980"/>
                    </a:lnTo>
                    <a:lnTo>
                      <a:pt x="6131" y="2858"/>
                    </a:lnTo>
                    <a:lnTo>
                      <a:pt x="6204" y="2711"/>
                    </a:lnTo>
                    <a:lnTo>
                      <a:pt x="6302" y="2565"/>
                    </a:lnTo>
                    <a:lnTo>
                      <a:pt x="6351" y="2394"/>
                    </a:lnTo>
                    <a:lnTo>
                      <a:pt x="6400" y="2223"/>
                    </a:lnTo>
                    <a:lnTo>
                      <a:pt x="6449" y="2076"/>
                    </a:lnTo>
                    <a:lnTo>
                      <a:pt x="6473" y="1881"/>
                    </a:lnTo>
                    <a:lnTo>
                      <a:pt x="6473" y="1710"/>
                    </a:lnTo>
                    <a:lnTo>
                      <a:pt x="6449" y="1539"/>
                    </a:lnTo>
                    <a:lnTo>
                      <a:pt x="6424" y="1368"/>
                    </a:lnTo>
                    <a:lnTo>
                      <a:pt x="6351" y="1197"/>
                    </a:lnTo>
                    <a:lnTo>
                      <a:pt x="6278" y="1026"/>
                    </a:lnTo>
                    <a:lnTo>
                      <a:pt x="6204" y="855"/>
                    </a:lnTo>
                    <a:lnTo>
                      <a:pt x="6107" y="708"/>
                    </a:lnTo>
                    <a:lnTo>
                      <a:pt x="5985" y="586"/>
                    </a:lnTo>
                    <a:lnTo>
                      <a:pt x="5862" y="464"/>
                    </a:lnTo>
                    <a:lnTo>
                      <a:pt x="5740" y="342"/>
                    </a:lnTo>
                    <a:lnTo>
                      <a:pt x="5594" y="269"/>
                    </a:lnTo>
                    <a:lnTo>
                      <a:pt x="5447" y="171"/>
                    </a:lnTo>
                    <a:lnTo>
                      <a:pt x="5276" y="122"/>
                    </a:lnTo>
                    <a:lnTo>
                      <a:pt x="5105" y="73"/>
                    </a:lnTo>
                    <a:lnTo>
                      <a:pt x="4934" y="25"/>
                    </a:lnTo>
                    <a:lnTo>
                      <a:pt x="4763" y="25"/>
                    </a:lnTo>
                    <a:lnTo>
                      <a:pt x="4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6" name="Shape 827">
                <a:extLst>
                  <a:ext uri="{FF2B5EF4-FFF2-40B4-BE49-F238E27FC236}">
                    <a16:creationId xmlns:a16="http://schemas.microsoft.com/office/drawing/2014/main" id="{48A26A31-0702-4BA5-B7B9-F2377715009F}"/>
                  </a:ext>
                </a:extLst>
              </p:cNvPr>
              <p:cNvSpPr/>
              <p:nvPr/>
            </p:nvSpPr>
            <p:spPr>
              <a:xfrm>
                <a:off x="5420075" y="5116000"/>
                <a:ext cx="189300" cy="189925"/>
              </a:xfrm>
              <a:custGeom>
                <a:avLst/>
                <a:gdLst/>
                <a:ahLst/>
                <a:cxnLst/>
                <a:rect l="0" t="0" r="0" b="0"/>
                <a:pathLst>
                  <a:path w="7572" h="7597" extrusionOk="0">
                    <a:moveTo>
                      <a:pt x="3786" y="1"/>
                    </a:moveTo>
                    <a:lnTo>
                      <a:pt x="3395" y="25"/>
                    </a:lnTo>
                    <a:lnTo>
                      <a:pt x="3028" y="74"/>
                    </a:lnTo>
                    <a:lnTo>
                      <a:pt x="2662" y="172"/>
                    </a:lnTo>
                    <a:lnTo>
                      <a:pt x="2320" y="294"/>
                    </a:lnTo>
                    <a:lnTo>
                      <a:pt x="1978" y="465"/>
                    </a:lnTo>
                    <a:lnTo>
                      <a:pt x="1661" y="660"/>
                    </a:lnTo>
                    <a:lnTo>
                      <a:pt x="1392" y="880"/>
                    </a:lnTo>
                    <a:lnTo>
                      <a:pt x="1123" y="1124"/>
                    </a:lnTo>
                    <a:lnTo>
                      <a:pt x="879" y="1393"/>
                    </a:lnTo>
                    <a:lnTo>
                      <a:pt x="659" y="1686"/>
                    </a:lnTo>
                    <a:lnTo>
                      <a:pt x="464" y="1979"/>
                    </a:lnTo>
                    <a:lnTo>
                      <a:pt x="293" y="2321"/>
                    </a:lnTo>
                    <a:lnTo>
                      <a:pt x="171" y="2663"/>
                    </a:lnTo>
                    <a:lnTo>
                      <a:pt x="73" y="3029"/>
                    </a:lnTo>
                    <a:lnTo>
                      <a:pt x="24" y="3420"/>
                    </a:lnTo>
                    <a:lnTo>
                      <a:pt x="0" y="3787"/>
                    </a:lnTo>
                    <a:lnTo>
                      <a:pt x="24" y="4177"/>
                    </a:lnTo>
                    <a:lnTo>
                      <a:pt x="73" y="4568"/>
                    </a:lnTo>
                    <a:lnTo>
                      <a:pt x="171" y="4934"/>
                    </a:lnTo>
                    <a:lnTo>
                      <a:pt x="293" y="5276"/>
                    </a:lnTo>
                    <a:lnTo>
                      <a:pt x="464" y="5594"/>
                    </a:lnTo>
                    <a:lnTo>
                      <a:pt x="659" y="5911"/>
                    </a:lnTo>
                    <a:lnTo>
                      <a:pt x="879" y="6204"/>
                    </a:lnTo>
                    <a:lnTo>
                      <a:pt x="1123" y="6473"/>
                    </a:lnTo>
                    <a:lnTo>
                      <a:pt x="1392" y="6717"/>
                    </a:lnTo>
                    <a:lnTo>
                      <a:pt x="1661" y="6937"/>
                    </a:lnTo>
                    <a:lnTo>
                      <a:pt x="1978" y="7133"/>
                    </a:lnTo>
                    <a:lnTo>
                      <a:pt x="2320" y="7279"/>
                    </a:lnTo>
                    <a:lnTo>
                      <a:pt x="2662" y="7426"/>
                    </a:lnTo>
                    <a:lnTo>
                      <a:pt x="3028" y="7499"/>
                    </a:lnTo>
                    <a:lnTo>
                      <a:pt x="3395" y="7572"/>
                    </a:lnTo>
                    <a:lnTo>
                      <a:pt x="3786" y="7597"/>
                    </a:lnTo>
                    <a:lnTo>
                      <a:pt x="4176" y="7572"/>
                    </a:lnTo>
                    <a:lnTo>
                      <a:pt x="4567" y="7499"/>
                    </a:lnTo>
                    <a:lnTo>
                      <a:pt x="4909" y="7426"/>
                    </a:lnTo>
                    <a:lnTo>
                      <a:pt x="5275" y="7279"/>
                    </a:lnTo>
                    <a:lnTo>
                      <a:pt x="5593" y="7133"/>
                    </a:lnTo>
                    <a:lnTo>
                      <a:pt x="5910" y="6937"/>
                    </a:lnTo>
                    <a:lnTo>
                      <a:pt x="6203" y="6717"/>
                    </a:lnTo>
                    <a:lnTo>
                      <a:pt x="6472" y="6473"/>
                    </a:lnTo>
                    <a:lnTo>
                      <a:pt x="6716" y="6204"/>
                    </a:lnTo>
                    <a:lnTo>
                      <a:pt x="6936" y="5911"/>
                    </a:lnTo>
                    <a:lnTo>
                      <a:pt x="7132" y="5594"/>
                    </a:lnTo>
                    <a:lnTo>
                      <a:pt x="7278" y="5276"/>
                    </a:lnTo>
                    <a:lnTo>
                      <a:pt x="7425" y="4934"/>
                    </a:lnTo>
                    <a:lnTo>
                      <a:pt x="7498" y="4568"/>
                    </a:lnTo>
                    <a:lnTo>
                      <a:pt x="7571" y="4177"/>
                    </a:lnTo>
                    <a:lnTo>
                      <a:pt x="7571" y="3787"/>
                    </a:lnTo>
                    <a:lnTo>
                      <a:pt x="7571" y="3420"/>
                    </a:lnTo>
                    <a:lnTo>
                      <a:pt x="7498" y="3029"/>
                    </a:lnTo>
                    <a:lnTo>
                      <a:pt x="7425" y="2663"/>
                    </a:lnTo>
                    <a:lnTo>
                      <a:pt x="7278" y="2321"/>
                    </a:lnTo>
                    <a:lnTo>
                      <a:pt x="7132" y="1979"/>
                    </a:lnTo>
                    <a:lnTo>
                      <a:pt x="6936" y="1686"/>
                    </a:lnTo>
                    <a:lnTo>
                      <a:pt x="6716" y="1393"/>
                    </a:lnTo>
                    <a:lnTo>
                      <a:pt x="6472" y="1124"/>
                    </a:lnTo>
                    <a:lnTo>
                      <a:pt x="6203" y="880"/>
                    </a:lnTo>
                    <a:lnTo>
                      <a:pt x="5910" y="660"/>
                    </a:lnTo>
                    <a:lnTo>
                      <a:pt x="5593" y="465"/>
                    </a:lnTo>
                    <a:lnTo>
                      <a:pt x="5275" y="294"/>
                    </a:lnTo>
                    <a:lnTo>
                      <a:pt x="4909" y="172"/>
                    </a:lnTo>
                    <a:lnTo>
                      <a:pt x="4567" y="74"/>
                    </a:lnTo>
                    <a:lnTo>
                      <a:pt x="4176" y="25"/>
                    </a:lnTo>
                    <a:lnTo>
                      <a:pt x="3786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sp>
          <p:nvSpPr>
            <p:cNvPr id="23" name="Shape 842">
              <a:extLst>
                <a:ext uri="{FF2B5EF4-FFF2-40B4-BE49-F238E27FC236}">
                  <a16:creationId xmlns:a16="http://schemas.microsoft.com/office/drawing/2014/main" id="{798F74AA-20EF-4062-9756-BD435B81DF14}"/>
                </a:ext>
              </a:extLst>
            </p:cNvPr>
            <p:cNvSpPr/>
            <p:nvPr/>
          </p:nvSpPr>
          <p:spPr>
            <a:xfrm rot="2102343">
              <a:off x="9841875" y="1400953"/>
              <a:ext cx="429032" cy="266748"/>
            </a:xfrm>
            <a:custGeom>
              <a:avLst/>
              <a:gdLst/>
              <a:ahLst/>
              <a:cxnLst/>
              <a:rect l="0" t="0" r="0" b="0"/>
              <a:pathLst>
                <a:path w="19198" h="10845" extrusionOk="0">
                  <a:moveTo>
                    <a:pt x="7572" y="1"/>
                  </a:moveTo>
                  <a:lnTo>
                    <a:pt x="7108" y="25"/>
                  </a:lnTo>
                  <a:lnTo>
                    <a:pt x="6668" y="98"/>
                  </a:lnTo>
                  <a:lnTo>
                    <a:pt x="6229" y="196"/>
                  </a:lnTo>
                  <a:lnTo>
                    <a:pt x="5813" y="343"/>
                  </a:lnTo>
                  <a:lnTo>
                    <a:pt x="5423" y="538"/>
                  </a:lnTo>
                  <a:lnTo>
                    <a:pt x="5056" y="758"/>
                  </a:lnTo>
                  <a:lnTo>
                    <a:pt x="4714" y="1026"/>
                  </a:lnTo>
                  <a:lnTo>
                    <a:pt x="4397" y="1319"/>
                  </a:lnTo>
                  <a:lnTo>
                    <a:pt x="4104" y="1637"/>
                  </a:lnTo>
                  <a:lnTo>
                    <a:pt x="3835" y="1979"/>
                  </a:lnTo>
                  <a:lnTo>
                    <a:pt x="3615" y="2345"/>
                  </a:lnTo>
                  <a:lnTo>
                    <a:pt x="3420" y="2736"/>
                  </a:lnTo>
                  <a:lnTo>
                    <a:pt x="3273" y="3151"/>
                  </a:lnTo>
                  <a:lnTo>
                    <a:pt x="3151" y="3591"/>
                  </a:lnTo>
                  <a:lnTo>
                    <a:pt x="3102" y="4030"/>
                  </a:lnTo>
                  <a:lnTo>
                    <a:pt x="3078" y="4494"/>
                  </a:lnTo>
                  <a:lnTo>
                    <a:pt x="3078" y="4788"/>
                  </a:lnTo>
                  <a:lnTo>
                    <a:pt x="2712" y="4788"/>
                  </a:lnTo>
                  <a:lnTo>
                    <a:pt x="2419" y="4836"/>
                  </a:lnTo>
                  <a:lnTo>
                    <a:pt x="2125" y="4910"/>
                  </a:lnTo>
                  <a:lnTo>
                    <a:pt x="1832" y="5032"/>
                  </a:lnTo>
                  <a:lnTo>
                    <a:pt x="1588" y="5154"/>
                  </a:lnTo>
                  <a:lnTo>
                    <a:pt x="1320" y="5300"/>
                  </a:lnTo>
                  <a:lnTo>
                    <a:pt x="1100" y="5471"/>
                  </a:lnTo>
                  <a:lnTo>
                    <a:pt x="880" y="5667"/>
                  </a:lnTo>
                  <a:lnTo>
                    <a:pt x="685" y="5887"/>
                  </a:lnTo>
                  <a:lnTo>
                    <a:pt x="514" y="6131"/>
                  </a:lnTo>
                  <a:lnTo>
                    <a:pt x="367" y="6375"/>
                  </a:lnTo>
                  <a:lnTo>
                    <a:pt x="220" y="6644"/>
                  </a:lnTo>
                  <a:lnTo>
                    <a:pt x="123" y="6912"/>
                  </a:lnTo>
                  <a:lnTo>
                    <a:pt x="50" y="7205"/>
                  </a:lnTo>
                  <a:lnTo>
                    <a:pt x="1" y="7499"/>
                  </a:lnTo>
                  <a:lnTo>
                    <a:pt x="1" y="7816"/>
                  </a:lnTo>
                  <a:lnTo>
                    <a:pt x="1" y="8134"/>
                  </a:lnTo>
                  <a:lnTo>
                    <a:pt x="50" y="8427"/>
                  </a:lnTo>
                  <a:lnTo>
                    <a:pt x="123" y="8720"/>
                  </a:lnTo>
                  <a:lnTo>
                    <a:pt x="220" y="8988"/>
                  </a:lnTo>
                  <a:lnTo>
                    <a:pt x="367" y="9257"/>
                  </a:lnTo>
                  <a:lnTo>
                    <a:pt x="514" y="9501"/>
                  </a:lnTo>
                  <a:lnTo>
                    <a:pt x="685" y="9745"/>
                  </a:lnTo>
                  <a:lnTo>
                    <a:pt x="880" y="9965"/>
                  </a:lnTo>
                  <a:lnTo>
                    <a:pt x="1100" y="10161"/>
                  </a:lnTo>
                  <a:lnTo>
                    <a:pt x="1320" y="10332"/>
                  </a:lnTo>
                  <a:lnTo>
                    <a:pt x="1588" y="10478"/>
                  </a:lnTo>
                  <a:lnTo>
                    <a:pt x="1832" y="10600"/>
                  </a:lnTo>
                  <a:lnTo>
                    <a:pt x="2125" y="10722"/>
                  </a:lnTo>
                  <a:lnTo>
                    <a:pt x="2419" y="10796"/>
                  </a:lnTo>
                  <a:lnTo>
                    <a:pt x="2712" y="10844"/>
                  </a:lnTo>
                  <a:lnTo>
                    <a:pt x="16486" y="10844"/>
                  </a:lnTo>
                  <a:lnTo>
                    <a:pt x="16779" y="10796"/>
                  </a:lnTo>
                  <a:lnTo>
                    <a:pt x="17072" y="10722"/>
                  </a:lnTo>
                  <a:lnTo>
                    <a:pt x="17365" y="10600"/>
                  </a:lnTo>
                  <a:lnTo>
                    <a:pt x="17610" y="10478"/>
                  </a:lnTo>
                  <a:lnTo>
                    <a:pt x="17878" y="10332"/>
                  </a:lnTo>
                  <a:lnTo>
                    <a:pt x="18098" y="10161"/>
                  </a:lnTo>
                  <a:lnTo>
                    <a:pt x="18318" y="9965"/>
                  </a:lnTo>
                  <a:lnTo>
                    <a:pt x="18513" y="9745"/>
                  </a:lnTo>
                  <a:lnTo>
                    <a:pt x="18684" y="9501"/>
                  </a:lnTo>
                  <a:lnTo>
                    <a:pt x="18831" y="9257"/>
                  </a:lnTo>
                  <a:lnTo>
                    <a:pt x="18977" y="8988"/>
                  </a:lnTo>
                  <a:lnTo>
                    <a:pt x="19075" y="8720"/>
                  </a:lnTo>
                  <a:lnTo>
                    <a:pt x="19148" y="8427"/>
                  </a:lnTo>
                  <a:lnTo>
                    <a:pt x="19197" y="8134"/>
                  </a:lnTo>
                  <a:lnTo>
                    <a:pt x="19197" y="7816"/>
                  </a:lnTo>
                  <a:lnTo>
                    <a:pt x="19197" y="7499"/>
                  </a:lnTo>
                  <a:lnTo>
                    <a:pt x="19148" y="7205"/>
                  </a:lnTo>
                  <a:lnTo>
                    <a:pt x="19075" y="6912"/>
                  </a:lnTo>
                  <a:lnTo>
                    <a:pt x="18977" y="6644"/>
                  </a:lnTo>
                  <a:lnTo>
                    <a:pt x="18831" y="6375"/>
                  </a:lnTo>
                  <a:lnTo>
                    <a:pt x="18684" y="6131"/>
                  </a:lnTo>
                  <a:lnTo>
                    <a:pt x="18513" y="5887"/>
                  </a:lnTo>
                  <a:lnTo>
                    <a:pt x="18318" y="5667"/>
                  </a:lnTo>
                  <a:lnTo>
                    <a:pt x="18098" y="5471"/>
                  </a:lnTo>
                  <a:lnTo>
                    <a:pt x="17878" y="5300"/>
                  </a:lnTo>
                  <a:lnTo>
                    <a:pt x="17610" y="5154"/>
                  </a:lnTo>
                  <a:lnTo>
                    <a:pt x="17365" y="5032"/>
                  </a:lnTo>
                  <a:lnTo>
                    <a:pt x="17072" y="4910"/>
                  </a:lnTo>
                  <a:lnTo>
                    <a:pt x="16779" y="4836"/>
                  </a:lnTo>
                  <a:lnTo>
                    <a:pt x="16486" y="4788"/>
                  </a:lnTo>
                  <a:lnTo>
                    <a:pt x="15412" y="4788"/>
                  </a:lnTo>
                  <a:lnTo>
                    <a:pt x="15436" y="4494"/>
                  </a:lnTo>
                  <a:lnTo>
                    <a:pt x="15412" y="4201"/>
                  </a:lnTo>
                  <a:lnTo>
                    <a:pt x="15387" y="3933"/>
                  </a:lnTo>
                  <a:lnTo>
                    <a:pt x="15314" y="3664"/>
                  </a:lnTo>
                  <a:lnTo>
                    <a:pt x="15216" y="3420"/>
                  </a:lnTo>
                  <a:lnTo>
                    <a:pt x="15094" y="3176"/>
                  </a:lnTo>
                  <a:lnTo>
                    <a:pt x="14972" y="2956"/>
                  </a:lnTo>
                  <a:lnTo>
                    <a:pt x="14801" y="2736"/>
                  </a:lnTo>
                  <a:lnTo>
                    <a:pt x="14630" y="2541"/>
                  </a:lnTo>
                  <a:lnTo>
                    <a:pt x="14435" y="2370"/>
                  </a:lnTo>
                  <a:lnTo>
                    <a:pt x="14215" y="2199"/>
                  </a:lnTo>
                  <a:lnTo>
                    <a:pt x="13995" y="2077"/>
                  </a:lnTo>
                  <a:lnTo>
                    <a:pt x="13751" y="1954"/>
                  </a:lnTo>
                  <a:lnTo>
                    <a:pt x="13507" y="1857"/>
                  </a:lnTo>
                  <a:lnTo>
                    <a:pt x="13238" y="1784"/>
                  </a:lnTo>
                  <a:lnTo>
                    <a:pt x="12969" y="1759"/>
                  </a:lnTo>
                  <a:lnTo>
                    <a:pt x="12676" y="1735"/>
                  </a:lnTo>
                  <a:lnTo>
                    <a:pt x="12334" y="1759"/>
                  </a:lnTo>
                  <a:lnTo>
                    <a:pt x="11992" y="1832"/>
                  </a:lnTo>
                  <a:lnTo>
                    <a:pt x="11650" y="1930"/>
                  </a:lnTo>
                  <a:lnTo>
                    <a:pt x="11357" y="2077"/>
                  </a:lnTo>
                  <a:lnTo>
                    <a:pt x="11186" y="1857"/>
                  </a:lnTo>
                  <a:lnTo>
                    <a:pt x="11015" y="1637"/>
                  </a:lnTo>
                  <a:lnTo>
                    <a:pt x="10844" y="1417"/>
                  </a:lnTo>
                  <a:lnTo>
                    <a:pt x="10649" y="1222"/>
                  </a:lnTo>
                  <a:lnTo>
                    <a:pt x="10454" y="1051"/>
                  </a:lnTo>
                  <a:lnTo>
                    <a:pt x="10234" y="880"/>
                  </a:lnTo>
                  <a:lnTo>
                    <a:pt x="9990" y="709"/>
                  </a:lnTo>
                  <a:lnTo>
                    <a:pt x="9745" y="562"/>
                  </a:lnTo>
                  <a:lnTo>
                    <a:pt x="9501" y="440"/>
                  </a:lnTo>
                  <a:lnTo>
                    <a:pt x="9257" y="318"/>
                  </a:lnTo>
                  <a:lnTo>
                    <a:pt x="8988" y="220"/>
                  </a:lnTo>
                  <a:lnTo>
                    <a:pt x="8720" y="147"/>
                  </a:lnTo>
                  <a:lnTo>
                    <a:pt x="8427" y="74"/>
                  </a:lnTo>
                  <a:lnTo>
                    <a:pt x="8158" y="25"/>
                  </a:lnTo>
                  <a:lnTo>
                    <a:pt x="7865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grpSp>
          <p:nvGrpSpPr>
            <p:cNvPr id="24" name="Shape 762">
              <a:extLst>
                <a:ext uri="{FF2B5EF4-FFF2-40B4-BE49-F238E27FC236}">
                  <a16:creationId xmlns:a16="http://schemas.microsoft.com/office/drawing/2014/main" id="{0B9E697D-52AF-41E2-AB1B-EE4B0490FF98}"/>
                </a:ext>
              </a:extLst>
            </p:cNvPr>
            <p:cNvGrpSpPr/>
            <p:nvPr/>
          </p:nvGrpSpPr>
          <p:grpSpPr>
            <a:xfrm>
              <a:off x="9294878" y="3114656"/>
              <a:ext cx="253610" cy="253625"/>
              <a:chOff x="6654650" y="3665275"/>
              <a:chExt cx="409100" cy="409125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9" name="Shape 763">
                <a:extLst>
                  <a:ext uri="{FF2B5EF4-FFF2-40B4-BE49-F238E27FC236}">
                    <a16:creationId xmlns:a16="http://schemas.microsoft.com/office/drawing/2014/main" id="{65D8C251-F421-4839-B3E7-2BE1E43021E8}"/>
                  </a:ext>
                </a:extLst>
              </p:cNvPr>
              <p:cNvSpPr/>
              <p:nvPr/>
            </p:nvSpPr>
            <p:spPr>
              <a:xfrm>
                <a:off x="6808525" y="3819150"/>
                <a:ext cx="211875" cy="211900"/>
              </a:xfrm>
              <a:custGeom>
                <a:avLst/>
                <a:gdLst/>
                <a:ahLst/>
                <a:cxnLst/>
                <a:rect l="0" t="0" r="0" b="0"/>
                <a:pathLst>
                  <a:path w="8475" h="8476" extrusionOk="0">
                    <a:moveTo>
                      <a:pt x="8157" y="0"/>
                    </a:moveTo>
                    <a:lnTo>
                      <a:pt x="7327" y="1075"/>
                    </a:lnTo>
                    <a:lnTo>
                      <a:pt x="6399" y="2150"/>
                    </a:lnTo>
                    <a:lnTo>
                      <a:pt x="5422" y="3249"/>
                    </a:lnTo>
                    <a:lnTo>
                      <a:pt x="4347" y="4348"/>
                    </a:lnTo>
                    <a:lnTo>
                      <a:pt x="3248" y="5422"/>
                    </a:lnTo>
                    <a:lnTo>
                      <a:pt x="2149" y="6399"/>
                    </a:lnTo>
                    <a:lnTo>
                      <a:pt x="1075" y="7327"/>
                    </a:lnTo>
                    <a:lnTo>
                      <a:pt x="0" y="8158"/>
                    </a:lnTo>
                    <a:lnTo>
                      <a:pt x="440" y="8280"/>
                    </a:lnTo>
                    <a:lnTo>
                      <a:pt x="855" y="8377"/>
                    </a:lnTo>
                    <a:lnTo>
                      <a:pt x="1294" y="8426"/>
                    </a:lnTo>
                    <a:lnTo>
                      <a:pt x="1734" y="8475"/>
                    </a:lnTo>
                    <a:lnTo>
                      <a:pt x="2174" y="8475"/>
                    </a:lnTo>
                    <a:lnTo>
                      <a:pt x="2613" y="8451"/>
                    </a:lnTo>
                    <a:lnTo>
                      <a:pt x="3028" y="8402"/>
                    </a:lnTo>
                    <a:lnTo>
                      <a:pt x="3468" y="8304"/>
                    </a:lnTo>
                    <a:lnTo>
                      <a:pt x="3883" y="8207"/>
                    </a:lnTo>
                    <a:lnTo>
                      <a:pt x="4323" y="8060"/>
                    </a:lnTo>
                    <a:lnTo>
                      <a:pt x="4714" y="7889"/>
                    </a:lnTo>
                    <a:lnTo>
                      <a:pt x="5129" y="7694"/>
                    </a:lnTo>
                    <a:lnTo>
                      <a:pt x="5520" y="7449"/>
                    </a:lnTo>
                    <a:lnTo>
                      <a:pt x="5886" y="7205"/>
                    </a:lnTo>
                    <a:lnTo>
                      <a:pt x="6252" y="6912"/>
                    </a:lnTo>
                    <a:lnTo>
                      <a:pt x="6594" y="6595"/>
                    </a:lnTo>
                    <a:lnTo>
                      <a:pt x="6912" y="6253"/>
                    </a:lnTo>
                    <a:lnTo>
                      <a:pt x="7205" y="5886"/>
                    </a:lnTo>
                    <a:lnTo>
                      <a:pt x="7449" y="5520"/>
                    </a:lnTo>
                    <a:lnTo>
                      <a:pt x="7693" y="5129"/>
                    </a:lnTo>
                    <a:lnTo>
                      <a:pt x="7889" y="4714"/>
                    </a:lnTo>
                    <a:lnTo>
                      <a:pt x="8060" y="4323"/>
                    </a:lnTo>
                    <a:lnTo>
                      <a:pt x="8206" y="3884"/>
                    </a:lnTo>
                    <a:lnTo>
                      <a:pt x="8304" y="3468"/>
                    </a:lnTo>
                    <a:lnTo>
                      <a:pt x="8402" y="3029"/>
                    </a:lnTo>
                    <a:lnTo>
                      <a:pt x="8450" y="2614"/>
                    </a:lnTo>
                    <a:lnTo>
                      <a:pt x="8475" y="2174"/>
                    </a:lnTo>
                    <a:lnTo>
                      <a:pt x="8475" y="1734"/>
                    </a:lnTo>
                    <a:lnTo>
                      <a:pt x="8426" y="1295"/>
                    </a:lnTo>
                    <a:lnTo>
                      <a:pt x="8377" y="855"/>
                    </a:lnTo>
                    <a:lnTo>
                      <a:pt x="8279" y="440"/>
                    </a:lnTo>
                    <a:lnTo>
                      <a:pt x="815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90" name="Shape 764">
                <a:extLst>
                  <a:ext uri="{FF2B5EF4-FFF2-40B4-BE49-F238E27FC236}">
                    <a16:creationId xmlns:a16="http://schemas.microsoft.com/office/drawing/2014/main" id="{D0DCB332-CFF8-452B-AE52-5AB8315ACF90}"/>
                  </a:ext>
                </a:extLst>
              </p:cNvPr>
              <p:cNvSpPr/>
              <p:nvPr/>
            </p:nvSpPr>
            <p:spPr>
              <a:xfrm>
                <a:off x="6654650" y="3665275"/>
                <a:ext cx="409100" cy="409125"/>
              </a:xfrm>
              <a:custGeom>
                <a:avLst/>
                <a:gdLst/>
                <a:ahLst/>
                <a:cxnLst/>
                <a:rect l="0" t="0" r="0" b="0"/>
                <a:pathLst>
                  <a:path w="16364" h="16365" extrusionOk="0">
                    <a:moveTo>
                      <a:pt x="13580" y="1686"/>
                    </a:moveTo>
                    <a:lnTo>
                      <a:pt x="13677" y="1735"/>
                    </a:lnTo>
                    <a:lnTo>
                      <a:pt x="13775" y="1759"/>
                    </a:lnTo>
                    <a:lnTo>
                      <a:pt x="13848" y="1832"/>
                    </a:lnTo>
                    <a:lnTo>
                      <a:pt x="13897" y="1906"/>
                    </a:lnTo>
                    <a:lnTo>
                      <a:pt x="13946" y="1979"/>
                    </a:lnTo>
                    <a:lnTo>
                      <a:pt x="13970" y="2077"/>
                    </a:lnTo>
                    <a:lnTo>
                      <a:pt x="13995" y="2174"/>
                    </a:lnTo>
                    <a:lnTo>
                      <a:pt x="13995" y="2419"/>
                    </a:lnTo>
                    <a:lnTo>
                      <a:pt x="13922" y="2687"/>
                    </a:lnTo>
                    <a:lnTo>
                      <a:pt x="13824" y="3029"/>
                    </a:lnTo>
                    <a:lnTo>
                      <a:pt x="13677" y="3371"/>
                    </a:lnTo>
                    <a:lnTo>
                      <a:pt x="13482" y="3762"/>
                    </a:lnTo>
                    <a:lnTo>
                      <a:pt x="13238" y="4177"/>
                    </a:lnTo>
                    <a:lnTo>
                      <a:pt x="12993" y="3908"/>
                    </a:lnTo>
                    <a:lnTo>
                      <a:pt x="12749" y="3615"/>
                    </a:lnTo>
                    <a:lnTo>
                      <a:pt x="12407" y="3298"/>
                    </a:lnTo>
                    <a:lnTo>
                      <a:pt x="12041" y="3029"/>
                    </a:lnTo>
                    <a:lnTo>
                      <a:pt x="11675" y="2761"/>
                    </a:lnTo>
                    <a:lnTo>
                      <a:pt x="11308" y="2541"/>
                    </a:lnTo>
                    <a:lnTo>
                      <a:pt x="11748" y="2272"/>
                    </a:lnTo>
                    <a:lnTo>
                      <a:pt x="12187" y="2052"/>
                    </a:lnTo>
                    <a:lnTo>
                      <a:pt x="12554" y="1881"/>
                    </a:lnTo>
                    <a:lnTo>
                      <a:pt x="12920" y="1759"/>
                    </a:lnTo>
                    <a:lnTo>
                      <a:pt x="13213" y="1686"/>
                    </a:lnTo>
                    <a:close/>
                    <a:moveTo>
                      <a:pt x="9721" y="3591"/>
                    </a:moveTo>
                    <a:lnTo>
                      <a:pt x="9794" y="3615"/>
                    </a:lnTo>
                    <a:lnTo>
                      <a:pt x="9916" y="3713"/>
                    </a:lnTo>
                    <a:lnTo>
                      <a:pt x="10014" y="3835"/>
                    </a:lnTo>
                    <a:lnTo>
                      <a:pt x="10038" y="3908"/>
                    </a:lnTo>
                    <a:lnTo>
                      <a:pt x="10038" y="3982"/>
                    </a:lnTo>
                    <a:lnTo>
                      <a:pt x="10038" y="4055"/>
                    </a:lnTo>
                    <a:lnTo>
                      <a:pt x="10014" y="4128"/>
                    </a:lnTo>
                    <a:lnTo>
                      <a:pt x="9916" y="4250"/>
                    </a:lnTo>
                    <a:lnTo>
                      <a:pt x="9794" y="4348"/>
                    </a:lnTo>
                    <a:lnTo>
                      <a:pt x="9721" y="4372"/>
                    </a:lnTo>
                    <a:lnTo>
                      <a:pt x="9574" y="4372"/>
                    </a:lnTo>
                    <a:lnTo>
                      <a:pt x="9501" y="4348"/>
                    </a:lnTo>
                    <a:lnTo>
                      <a:pt x="9379" y="4250"/>
                    </a:lnTo>
                    <a:lnTo>
                      <a:pt x="9281" y="4128"/>
                    </a:lnTo>
                    <a:lnTo>
                      <a:pt x="9257" y="4055"/>
                    </a:lnTo>
                    <a:lnTo>
                      <a:pt x="9257" y="3982"/>
                    </a:lnTo>
                    <a:lnTo>
                      <a:pt x="9257" y="3908"/>
                    </a:lnTo>
                    <a:lnTo>
                      <a:pt x="9281" y="3835"/>
                    </a:lnTo>
                    <a:lnTo>
                      <a:pt x="9379" y="3713"/>
                    </a:lnTo>
                    <a:lnTo>
                      <a:pt x="9501" y="3615"/>
                    </a:lnTo>
                    <a:lnTo>
                      <a:pt x="9574" y="3591"/>
                    </a:lnTo>
                    <a:close/>
                    <a:moveTo>
                      <a:pt x="8182" y="3322"/>
                    </a:moveTo>
                    <a:lnTo>
                      <a:pt x="8304" y="3347"/>
                    </a:lnTo>
                    <a:lnTo>
                      <a:pt x="8402" y="3371"/>
                    </a:lnTo>
                    <a:lnTo>
                      <a:pt x="8500" y="3420"/>
                    </a:lnTo>
                    <a:lnTo>
                      <a:pt x="8597" y="3493"/>
                    </a:lnTo>
                    <a:lnTo>
                      <a:pt x="8671" y="3591"/>
                    </a:lnTo>
                    <a:lnTo>
                      <a:pt x="8719" y="3689"/>
                    </a:lnTo>
                    <a:lnTo>
                      <a:pt x="8768" y="3786"/>
                    </a:lnTo>
                    <a:lnTo>
                      <a:pt x="8768" y="3908"/>
                    </a:lnTo>
                    <a:lnTo>
                      <a:pt x="8768" y="4031"/>
                    </a:lnTo>
                    <a:lnTo>
                      <a:pt x="8719" y="4153"/>
                    </a:lnTo>
                    <a:lnTo>
                      <a:pt x="8671" y="4250"/>
                    </a:lnTo>
                    <a:lnTo>
                      <a:pt x="8597" y="4324"/>
                    </a:lnTo>
                    <a:lnTo>
                      <a:pt x="8500" y="4397"/>
                    </a:lnTo>
                    <a:lnTo>
                      <a:pt x="8402" y="4446"/>
                    </a:lnTo>
                    <a:lnTo>
                      <a:pt x="8304" y="4495"/>
                    </a:lnTo>
                    <a:lnTo>
                      <a:pt x="8060" y="4495"/>
                    </a:lnTo>
                    <a:lnTo>
                      <a:pt x="7962" y="4446"/>
                    </a:lnTo>
                    <a:lnTo>
                      <a:pt x="7865" y="4397"/>
                    </a:lnTo>
                    <a:lnTo>
                      <a:pt x="7767" y="4324"/>
                    </a:lnTo>
                    <a:lnTo>
                      <a:pt x="7694" y="4250"/>
                    </a:lnTo>
                    <a:lnTo>
                      <a:pt x="7645" y="4153"/>
                    </a:lnTo>
                    <a:lnTo>
                      <a:pt x="7596" y="4031"/>
                    </a:lnTo>
                    <a:lnTo>
                      <a:pt x="7596" y="3908"/>
                    </a:lnTo>
                    <a:lnTo>
                      <a:pt x="7596" y="3786"/>
                    </a:lnTo>
                    <a:lnTo>
                      <a:pt x="7645" y="3689"/>
                    </a:lnTo>
                    <a:lnTo>
                      <a:pt x="7694" y="3591"/>
                    </a:lnTo>
                    <a:lnTo>
                      <a:pt x="7767" y="3493"/>
                    </a:lnTo>
                    <a:lnTo>
                      <a:pt x="7865" y="3420"/>
                    </a:lnTo>
                    <a:lnTo>
                      <a:pt x="7962" y="3371"/>
                    </a:lnTo>
                    <a:lnTo>
                      <a:pt x="8060" y="3347"/>
                    </a:lnTo>
                    <a:lnTo>
                      <a:pt x="8182" y="3322"/>
                    </a:lnTo>
                    <a:close/>
                    <a:moveTo>
                      <a:pt x="9086" y="4763"/>
                    </a:moveTo>
                    <a:lnTo>
                      <a:pt x="9159" y="4788"/>
                    </a:lnTo>
                    <a:lnTo>
                      <a:pt x="9281" y="4885"/>
                    </a:lnTo>
                    <a:lnTo>
                      <a:pt x="9354" y="5007"/>
                    </a:lnTo>
                    <a:lnTo>
                      <a:pt x="9379" y="5081"/>
                    </a:lnTo>
                    <a:lnTo>
                      <a:pt x="9379" y="5154"/>
                    </a:lnTo>
                    <a:lnTo>
                      <a:pt x="9379" y="5227"/>
                    </a:lnTo>
                    <a:lnTo>
                      <a:pt x="9354" y="5301"/>
                    </a:lnTo>
                    <a:lnTo>
                      <a:pt x="9281" y="5423"/>
                    </a:lnTo>
                    <a:lnTo>
                      <a:pt x="9159" y="5520"/>
                    </a:lnTo>
                    <a:lnTo>
                      <a:pt x="9086" y="5545"/>
                    </a:lnTo>
                    <a:lnTo>
                      <a:pt x="8915" y="5545"/>
                    </a:lnTo>
                    <a:lnTo>
                      <a:pt x="8842" y="5520"/>
                    </a:lnTo>
                    <a:lnTo>
                      <a:pt x="8719" y="5423"/>
                    </a:lnTo>
                    <a:lnTo>
                      <a:pt x="8646" y="5301"/>
                    </a:lnTo>
                    <a:lnTo>
                      <a:pt x="8622" y="5227"/>
                    </a:lnTo>
                    <a:lnTo>
                      <a:pt x="8597" y="5154"/>
                    </a:lnTo>
                    <a:lnTo>
                      <a:pt x="8622" y="5081"/>
                    </a:lnTo>
                    <a:lnTo>
                      <a:pt x="8646" y="5007"/>
                    </a:lnTo>
                    <a:lnTo>
                      <a:pt x="8719" y="4885"/>
                    </a:lnTo>
                    <a:lnTo>
                      <a:pt x="8842" y="4788"/>
                    </a:lnTo>
                    <a:lnTo>
                      <a:pt x="8915" y="4763"/>
                    </a:lnTo>
                    <a:close/>
                    <a:moveTo>
                      <a:pt x="2540" y="11309"/>
                    </a:moveTo>
                    <a:lnTo>
                      <a:pt x="2760" y="11675"/>
                    </a:lnTo>
                    <a:lnTo>
                      <a:pt x="3029" y="12041"/>
                    </a:lnTo>
                    <a:lnTo>
                      <a:pt x="3298" y="12408"/>
                    </a:lnTo>
                    <a:lnTo>
                      <a:pt x="3615" y="12750"/>
                    </a:lnTo>
                    <a:lnTo>
                      <a:pt x="3908" y="12994"/>
                    </a:lnTo>
                    <a:lnTo>
                      <a:pt x="4177" y="13238"/>
                    </a:lnTo>
                    <a:lnTo>
                      <a:pt x="3762" y="13482"/>
                    </a:lnTo>
                    <a:lnTo>
                      <a:pt x="3371" y="13678"/>
                    </a:lnTo>
                    <a:lnTo>
                      <a:pt x="3029" y="13824"/>
                    </a:lnTo>
                    <a:lnTo>
                      <a:pt x="2687" y="13922"/>
                    </a:lnTo>
                    <a:lnTo>
                      <a:pt x="2418" y="13995"/>
                    </a:lnTo>
                    <a:lnTo>
                      <a:pt x="2174" y="13995"/>
                    </a:lnTo>
                    <a:lnTo>
                      <a:pt x="2076" y="13971"/>
                    </a:lnTo>
                    <a:lnTo>
                      <a:pt x="1979" y="13946"/>
                    </a:lnTo>
                    <a:lnTo>
                      <a:pt x="1905" y="13897"/>
                    </a:lnTo>
                    <a:lnTo>
                      <a:pt x="1832" y="13849"/>
                    </a:lnTo>
                    <a:lnTo>
                      <a:pt x="1759" y="13775"/>
                    </a:lnTo>
                    <a:lnTo>
                      <a:pt x="1734" y="13678"/>
                    </a:lnTo>
                    <a:lnTo>
                      <a:pt x="1686" y="13580"/>
                    </a:lnTo>
                    <a:lnTo>
                      <a:pt x="1686" y="13482"/>
                    </a:lnTo>
                    <a:lnTo>
                      <a:pt x="1686" y="13214"/>
                    </a:lnTo>
                    <a:lnTo>
                      <a:pt x="1759" y="12921"/>
                    </a:lnTo>
                    <a:lnTo>
                      <a:pt x="1881" y="12554"/>
                    </a:lnTo>
                    <a:lnTo>
                      <a:pt x="2052" y="12188"/>
                    </a:lnTo>
                    <a:lnTo>
                      <a:pt x="2272" y="11748"/>
                    </a:lnTo>
                    <a:lnTo>
                      <a:pt x="2540" y="11309"/>
                    </a:lnTo>
                    <a:close/>
                    <a:moveTo>
                      <a:pt x="15362" y="1"/>
                    </a:moveTo>
                    <a:lnTo>
                      <a:pt x="15094" y="25"/>
                    </a:lnTo>
                    <a:lnTo>
                      <a:pt x="14801" y="74"/>
                    </a:lnTo>
                    <a:lnTo>
                      <a:pt x="14483" y="172"/>
                    </a:lnTo>
                    <a:lnTo>
                      <a:pt x="14141" y="294"/>
                    </a:lnTo>
                    <a:lnTo>
                      <a:pt x="13775" y="440"/>
                    </a:lnTo>
                    <a:lnTo>
                      <a:pt x="13384" y="611"/>
                    </a:lnTo>
                    <a:lnTo>
                      <a:pt x="12993" y="831"/>
                    </a:lnTo>
                    <a:lnTo>
                      <a:pt x="12578" y="1051"/>
                    </a:lnTo>
                    <a:lnTo>
                      <a:pt x="11699" y="1613"/>
                    </a:lnTo>
                    <a:lnTo>
                      <a:pt x="10747" y="2272"/>
                    </a:lnTo>
                    <a:lnTo>
                      <a:pt x="10307" y="2101"/>
                    </a:lnTo>
                    <a:lnTo>
                      <a:pt x="9843" y="1955"/>
                    </a:lnTo>
                    <a:lnTo>
                      <a:pt x="9379" y="1857"/>
                    </a:lnTo>
                    <a:lnTo>
                      <a:pt x="8915" y="1784"/>
                    </a:lnTo>
                    <a:lnTo>
                      <a:pt x="8451" y="1735"/>
                    </a:lnTo>
                    <a:lnTo>
                      <a:pt x="7962" y="1735"/>
                    </a:lnTo>
                    <a:lnTo>
                      <a:pt x="7498" y="1784"/>
                    </a:lnTo>
                    <a:lnTo>
                      <a:pt x="7034" y="1832"/>
                    </a:lnTo>
                    <a:lnTo>
                      <a:pt x="6570" y="1930"/>
                    </a:lnTo>
                    <a:lnTo>
                      <a:pt x="6106" y="2077"/>
                    </a:lnTo>
                    <a:lnTo>
                      <a:pt x="5667" y="2248"/>
                    </a:lnTo>
                    <a:lnTo>
                      <a:pt x="5227" y="2443"/>
                    </a:lnTo>
                    <a:lnTo>
                      <a:pt x="4787" y="2687"/>
                    </a:lnTo>
                    <a:lnTo>
                      <a:pt x="4397" y="2980"/>
                    </a:lnTo>
                    <a:lnTo>
                      <a:pt x="4006" y="3273"/>
                    </a:lnTo>
                    <a:lnTo>
                      <a:pt x="3615" y="3615"/>
                    </a:lnTo>
                    <a:lnTo>
                      <a:pt x="3273" y="4006"/>
                    </a:lnTo>
                    <a:lnTo>
                      <a:pt x="2980" y="4397"/>
                    </a:lnTo>
                    <a:lnTo>
                      <a:pt x="2687" y="4788"/>
                    </a:lnTo>
                    <a:lnTo>
                      <a:pt x="2443" y="5227"/>
                    </a:lnTo>
                    <a:lnTo>
                      <a:pt x="2247" y="5667"/>
                    </a:lnTo>
                    <a:lnTo>
                      <a:pt x="2076" y="6107"/>
                    </a:lnTo>
                    <a:lnTo>
                      <a:pt x="1930" y="6571"/>
                    </a:lnTo>
                    <a:lnTo>
                      <a:pt x="1832" y="7035"/>
                    </a:lnTo>
                    <a:lnTo>
                      <a:pt x="1783" y="7499"/>
                    </a:lnTo>
                    <a:lnTo>
                      <a:pt x="1734" y="7963"/>
                    </a:lnTo>
                    <a:lnTo>
                      <a:pt x="1734" y="8451"/>
                    </a:lnTo>
                    <a:lnTo>
                      <a:pt x="1783" y="8915"/>
                    </a:lnTo>
                    <a:lnTo>
                      <a:pt x="1857" y="9379"/>
                    </a:lnTo>
                    <a:lnTo>
                      <a:pt x="1954" y="9843"/>
                    </a:lnTo>
                    <a:lnTo>
                      <a:pt x="2101" y="10307"/>
                    </a:lnTo>
                    <a:lnTo>
                      <a:pt x="2272" y="10747"/>
                    </a:lnTo>
                    <a:lnTo>
                      <a:pt x="1612" y="11699"/>
                    </a:lnTo>
                    <a:lnTo>
                      <a:pt x="1051" y="12579"/>
                    </a:lnTo>
                    <a:lnTo>
                      <a:pt x="831" y="12994"/>
                    </a:lnTo>
                    <a:lnTo>
                      <a:pt x="611" y="13385"/>
                    </a:lnTo>
                    <a:lnTo>
                      <a:pt x="440" y="13775"/>
                    </a:lnTo>
                    <a:lnTo>
                      <a:pt x="293" y="14142"/>
                    </a:lnTo>
                    <a:lnTo>
                      <a:pt x="171" y="14484"/>
                    </a:lnTo>
                    <a:lnTo>
                      <a:pt x="74" y="14801"/>
                    </a:lnTo>
                    <a:lnTo>
                      <a:pt x="25" y="15094"/>
                    </a:lnTo>
                    <a:lnTo>
                      <a:pt x="0" y="15363"/>
                    </a:lnTo>
                    <a:lnTo>
                      <a:pt x="0" y="15583"/>
                    </a:lnTo>
                    <a:lnTo>
                      <a:pt x="49" y="15802"/>
                    </a:lnTo>
                    <a:lnTo>
                      <a:pt x="123" y="15973"/>
                    </a:lnTo>
                    <a:lnTo>
                      <a:pt x="245" y="16120"/>
                    </a:lnTo>
                    <a:lnTo>
                      <a:pt x="342" y="16218"/>
                    </a:lnTo>
                    <a:lnTo>
                      <a:pt x="489" y="16291"/>
                    </a:lnTo>
                    <a:lnTo>
                      <a:pt x="635" y="16340"/>
                    </a:lnTo>
                    <a:lnTo>
                      <a:pt x="806" y="16364"/>
                    </a:lnTo>
                    <a:lnTo>
                      <a:pt x="1173" y="16364"/>
                    </a:lnTo>
                    <a:lnTo>
                      <a:pt x="1393" y="16315"/>
                    </a:lnTo>
                    <a:lnTo>
                      <a:pt x="1637" y="16267"/>
                    </a:lnTo>
                    <a:lnTo>
                      <a:pt x="2150" y="16120"/>
                    </a:lnTo>
                    <a:lnTo>
                      <a:pt x="2711" y="15876"/>
                    </a:lnTo>
                    <a:lnTo>
                      <a:pt x="3322" y="15583"/>
                    </a:lnTo>
                    <a:lnTo>
                      <a:pt x="3957" y="15192"/>
                    </a:lnTo>
                    <a:lnTo>
                      <a:pt x="4665" y="14752"/>
                    </a:lnTo>
                    <a:lnTo>
                      <a:pt x="5373" y="14264"/>
                    </a:lnTo>
                    <a:lnTo>
                      <a:pt x="6131" y="13702"/>
                    </a:lnTo>
                    <a:lnTo>
                      <a:pt x="6912" y="13092"/>
                    </a:lnTo>
                    <a:lnTo>
                      <a:pt x="7718" y="12432"/>
                    </a:lnTo>
                    <a:lnTo>
                      <a:pt x="8524" y="11724"/>
                    </a:lnTo>
                    <a:lnTo>
                      <a:pt x="9330" y="10967"/>
                    </a:lnTo>
                    <a:lnTo>
                      <a:pt x="10160" y="10161"/>
                    </a:lnTo>
                    <a:lnTo>
                      <a:pt x="10966" y="9330"/>
                    </a:lnTo>
                    <a:lnTo>
                      <a:pt x="11723" y="8524"/>
                    </a:lnTo>
                    <a:lnTo>
                      <a:pt x="12432" y="7718"/>
                    </a:lnTo>
                    <a:lnTo>
                      <a:pt x="13091" y="6912"/>
                    </a:lnTo>
                    <a:lnTo>
                      <a:pt x="13702" y="6131"/>
                    </a:lnTo>
                    <a:lnTo>
                      <a:pt x="14263" y="5374"/>
                    </a:lnTo>
                    <a:lnTo>
                      <a:pt x="14752" y="4666"/>
                    </a:lnTo>
                    <a:lnTo>
                      <a:pt x="15192" y="3957"/>
                    </a:lnTo>
                    <a:lnTo>
                      <a:pt x="15582" y="3322"/>
                    </a:lnTo>
                    <a:lnTo>
                      <a:pt x="15875" y="2712"/>
                    </a:lnTo>
                    <a:lnTo>
                      <a:pt x="16120" y="2150"/>
                    </a:lnTo>
                    <a:lnTo>
                      <a:pt x="16266" y="1637"/>
                    </a:lnTo>
                    <a:lnTo>
                      <a:pt x="16315" y="1393"/>
                    </a:lnTo>
                    <a:lnTo>
                      <a:pt x="16364" y="1173"/>
                    </a:lnTo>
                    <a:lnTo>
                      <a:pt x="16364" y="978"/>
                    </a:lnTo>
                    <a:lnTo>
                      <a:pt x="16364" y="807"/>
                    </a:lnTo>
                    <a:lnTo>
                      <a:pt x="16339" y="636"/>
                    </a:lnTo>
                    <a:lnTo>
                      <a:pt x="16291" y="489"/>
                    </a:lnTo>
                    <a:lnTo>
                      <a:pt x="16217" y="343"/>
                    </a:lnTo>
                    <a:lnTo>
                      <a:pt x="16120" y="245"/>
                    </a:lnTo>
                    <a:lnTo>
                      <a:pt x="15973" y="123"/>
                    </a:lnTo>
                    <a:lnTo>
                      <a:pt x="15802" y="50"/>
                    </a:lnTo>
                    <a:lnTo>
                      <a:pt x="15582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wrap="square" lIns="91425" tIns="91425" rIns="91425" bIns="91425" anchor="ctr" anchorCtr="0">
                <a:noAutofit/>
              </a:bodyPr>
              <a:lstStyle/>
              <a:p>
                <a:pPr lvl="0">
                  <a:spcBef>
                    <a:spcPts val="0"/>
                  </a:spcBef>
                  <a:buNone/>
                </a:pPr>
                <a:endParaRPr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pic>
          <p:nvPicPr>
            <p:cNvPr id="25" name="圖片 33">
              <a:extLst>
                <a:ext uri="{FF2B5EF4-FFF2-40B4-BE49-F238E27FC236}">
                  <a16:creationId xmlns:a16="http://schemas.microsoft.com/office/drawing/2014/main" id="{35C93D92-AA66-4CD9-B3F0-4AD9D53AB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68133" y="1471216"/>
              <a:ext cx="147590" cy="1475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圖片 34">
              <a:extLst>
                <a:ext uri="{FF2B5EF4-FFF2-40B4-BE49-F238E27FC236}">
                  <a16:creationId xmlns:a16="http://schemas.microsoft.com/office/drawing/2014/main" id="{EA7303B4-3A34-40AF-88AE-AA5E71F6B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rgbClr val="FFC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10471527" y="1890314"/>
              <a:ext cx="147590" cy="147590"/>
            </a:xfrm>
            <a:prstGeom prst="rect">
              <a:avLst/>
            </a:prstGeom>
            <a:noFill/>
          </p:spPr>
        </p:pic>
        <p:grpSp>
          <p:nvGrpSpPr>
            <p:cNvPr id="27" name="Group 15">
              <a:extLst>
                <a:ext uri="{FF2B5EF4-FFF2-40B4-BE49-F238E27FC236}">
                  <a16:creationId xmlns:a16="http://schemas.microsoft.com/office/drawing/2014/main" id="{2D472FBF-C2C7-43E1-92C0-8043D43E1EDE}"/>
                </a:ext>
              </a:extLst>
            </p:cNvPr>
            <p:cNvGrpSpPr/>
            <p:nvPr/>
          </p:nvGrpSpPr>
          <p:grpSpPr>
            <a:xfrm>
              <a:off x="9317583" y="3667060"/>
              <a:ext cx="476626" cy="638238"/>
              <a:chOff x="6167438" y="4143375"/>
              <a:chExt cx="430212" cy="7493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6" name="Freeform 22">
                <a:extLst>
                  <a:ext uri="{FF2B5EF4-FFF2-40B4-BE49-F238E27FC236}">
                    <a16:creationId xmlns:a16="http://schemas.microsoft.com/office/drawing/2014/main" id="{3F7AFBC9-3E38-4474-8DDB-C9FBE3681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9350" y="4194175"/>
                <a:ext cx="160337" cy="160337"/>
              </a:xfrm>
              <a:custGeom>
                <a:avLst/>
                <a:gdLst>
                  <a:gd name="T0" fmla="*/ 46 w 47"/>
                  <a:gd name="T1" fmla="*/ 24 h 47"/>
                  <a:gd name="T2" fmla="*/ 45 w 47"/>
                  <a:gd name="T3" fmla="*/ 24 h 47"/>
                  <a:gd name="T4" fmla="*/ 39 w 47"/>
                  <a:gd name="T5" fmla="*/ 39 h 47"/>
                  <a:gd name="T6" fmla="*/ 24 w 47"/>
                  <a:gd name="T7" fmla="*/ 45 h 47"/>
                  <a:gd name="T8" fmla="*/ 9 w 47"/>
                  <a:gd name="T9" fmla="*/ 39 h 47"/>
                  <a:gd name="T10" fmla="*/ 3 w 47"/>
                  <a:gd name="T11" fmla="*/ 24 h 47"/>
                  <a:gd name="T12" fmla="*/ 9 w 47"/>
                  <a:gd name="T13" fmla="*/ 9 h 47"/>
                  <a:gd name="T14" fmla="*/ 24 w 47"/>
                  <a:gd name="T15" fmla="*/ 3 h 47"/>
                  <a:gd name="T16" fmla="*/ 39 w 47"/>
                  <a:gd name="T17" fmla="*/ 9 h 47"/>
                  <a:gd name="T18" fmla="*/ 45 w 47"/>
                  <a:gd name="T19" fmla="*/ 24 h 47"/>
                  <a:gd name="T20" fmla="*/ 46 w 47"/>
                  <a:gd name="T21" fmla="*/ 24 h 47"/>
                  <a:gd name="T22" fmla="*/ 47 w 47"/>
                  <a:gd name="T23" fmla="*/ 24 h 47"/>
                  <a:gd name="T24" fmla="*/ 24 w 47"/>
                  <a:gd name="T25" fmla="*/ 0 h 47"/>
                  <a:gd name="T26" fmla="*/ 0 w 47"/>
                  <a:gd name="T27" fmla="*/ 24 h 47"/>
                  <a:gd name="T28" fmla="*/ 24 w 47"/>
                  <a:gd name="T29" fmla="*/ 47 h 47"/>
                  <a:gd name="T30" fmla="*/ 47 w 47"/>
                  <a:gd name="T31" fmla="*/ 24 h 47"/>
                  <a:gd name="T32" fmla="*/ 46 w 47"/>
                  <a:gd name="T33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7" h="47">
                    <a:moveTo>
                      <a:pt x="46" y="24"/>
                    </a:moveTo>
                    <a:cubicBezTo>
                      <a:pt x="45" y="24"/>
                      <a:pt x="45" y="24"/>
                      <a:pt x="45" y="24"/>
                    </a:cubicBezTo>
                    <a:cubicBezTo>
                      <a:pt x="45" y="30"/>
                      <a:pt x="42" y="35"/>
                      <a:pt x="39" y="39"/>
                    </a:cubicBezTo>
                    <a:cubicBezTo>
                      <a:pt x="35" y="43"/>
                      <a:pt x="30" y="45"/>
                      <a:pt x="24" y="45"/>
                    </a:cubicBezTo>
                    <a:cubicBezTo>
                      <a:pt x="18" y="45"/>
                      <a:pt x="13" y="43"/>
                      <a:pt x="9" y="39"/>
                    </a:cubicBezTo>
                    <a:cubicBezTo>
                      <a:pt x="5" y="35"/>
                      <a:pt x="3" y="30"/>
                      <a:pt x="3" y="24"/>
                    </a:cubicBezTo>
                    <a:cubicBezTo>
                      <a:pt x="3" y="18"/>
                      <a:pt x="5" y="13"/>
                      <a:pt x="9" y="9"/>
                    </a:cubicBezTo>
                    <a:cubicBezTo>
                      <a:pt x="13" y="5"/>
                      <a:pt x="18" y="3"/>
                      <a:pt x="24" y="3"/>
                    </a:cubicBezTo>
                    <a:cubicBezTo>
                      <a:pt x="30" y="3"/>
                      <a:pt x="35" y="5"/>
                      <a:pt x="39" y="9"/>
                    </a:cubicBezTo>
                    <a:cubicBezTo>
                      <a:pt x="42" y="13"/>
                      <a:pt x="45" y="18"/>
                      <a:pt x="45" y="24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11"/>
                      <a:pt x="37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37"/>
                      <a:pt x="11" y="47"/>
                      <a:pt x="24" y="47"/>
                    </a:cubicBezTo>
                    <a:cubicBezTo>
                      <a:pt x="37" y="47"/>
                      <a:pt x="47" y="37"/>
                      <a:pt x="47" y="24"/>
                    </a:cubicBezTo>
                    <a:lnTo>
                      <a:pt x="46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7" name="Freeform 23">
                <a:extLst>
                  <a:ext uri="{FF2B5EF4-FFF2-40B4-BE49-F238E27FC236}">
                    <a16:creationId xmlns:a16="http://schemas.microsoft.com/office/drawing/2014/main" id="{7CF2DC88-0917-4105-BA7D-CB4C58F5E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3788" y="4143375"/>
                <a:ext cx="269875" cy="266700"/>
              </a:xfrm>
              <a:custGeom>
                <a:avLst/>
                <a:gdLst>
                  <a:gd name="T0" fmla="*/ 78 w 79"/>
                  <a:gd name="T1" fmla="*/ 39 h 78"/>
                  <a:gd name="T2" fmla="*/ 76 w 79"/>
                  <a:gd name="T3" fmla="*/ 39 h 78"/>
                  <a:gd name="T4" fmla="*/ 66 w 79"/>
                  <a:gd name="T5" fmla="*/ 65 h 78"/>
                  <a:gd name="T6" fmla="*/ 40 w 79"/>
                  <a:gd name="T7" fmla="*/ 75 h 78"/>
                  <a:gd name="T8" fmla="*/ 14 w 79"/>
                  <a:gd name="T9" fmla="*/ 65 h 78"/>
                  <a:gd name="T10" fmla="*/ 3 w 79"/>
                  <a:gd name="T11" fmla="*/ 39 h 78"/>
                  <a:gd name="T12" fmla="*/ 14 w 79"/>
                  <a:gd name="T13" fmla="*/ 13 h 78"/>
                  <a:gd name="T14" fmla="*/ 40 w 79"/>
                  <a:gd name="T15" fmla="*/ 2 h 78"/>
                  <a:gd name="T16" fmla="*/ 66 w 79"/>
                  <a:gd name="T17" fmla="*/ 13 h 78"/>
                  <a:gd name="T18" fmla="*/ 76 w 79"/>
                  <a:gd name="T19" fmla="*/ 39 h 78"/>
                  <a:gd name="T20" fmla="*/ 78 w 79"/>
                  <a:gd name="T21" fmla="*/ 39 h 78"/>
                  <a:gd name="T22" fmla="*/ 79 w 79"/>
                  <a:gd name="T23" fmla="*/ 39 h 78"/>
                  <a:gd name="T24" fmla="*/ 40 w 79"/>
                  <a:gd name="T25" fmla="*/ 0 h 78"/>
                  <a:gd name="T26" fmla="*/ 0 w 79"/>
                  <a:gd name="T27" fmla="*/ 39 h 78"/>
                  <a:gd name="T28" fmla="*/ 40 w 79"/>
                  <a:gd name="T29" fmla="*/ 78 h 78"/>
                  <a:gd name="T30" fmla="*/ 79 w 79"/>
                  <a:gd name="T31" fmla="*/ 39 h 78"/>
                  <a:gd name="T32" fmla="*/ 78 w 79"/>
                  <a:gd name="T33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" h="78">
                    <a:moveTo>
                      <a:pt x="78" y="39"/>
                    </a:move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9"/>
                      <a:pt x="72" y="58"/>
                      <a:pt x="66" y="65"/>
                    </a:cubicBezTo>
                    <a:cubicBezTo>
                      <a:pt x="59" y="71"/>
                      <a:pt x="50" y="75"/>
                      <a:pt x="40" y="75"/>
                    </a:cubicBezTo>
                    <a:cubicBezTo>
                      <a:pt x="30" y="75"/>
                      <a:pt x="20" y="71"/>
                      <a:pt x="14" y="65"/>
                    </a:cubicBezTo>
                    <a:cubicBezTo>
                      <a:pt x="7" y="58"/>
                      <a:pt x="3" y="49"/>
                      <a:pt x="3" y="39"/>
                    </a:cubicBezTo>
                    <a:cubicBezTo>
                      <a:pt x="3" y="29"/>
                      <a:pt x="7" y="19"/>
                      <a:pt x="14" y="13"/>
                    </a:cubicBezTo>
                    <a:cubicBezTo>
                      <a:pt x="20" y="6"/>
                      <a:pt x="30" y="2"/>
                      <a:pt x="40" y="2"/>
                    </a:cubicBezTo>
                    <a:cubicBezTo>
                      <a:pt x="50" y="2"/>
                      <a:pt x="59" y="6"/>
                      <a:pt x="66" y="13"/>
                    </a:cubicBezTo>
                    <a:cubicBezTo>
                      <a:pt x="72" y="19"/>
                      <a:pt x="76" y="29"/>
                      <a:pt x="76" y="39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9" y="39"/>
                      <a:pt x="79" y="39"/>
                      <a:pt x="79" y="39"/>
                    </a:cubicBezTo>
                    <a:cubicBezTo>
                      <a:pt x="79" y="17"/>
                      <a:pt x="61" y="0"/>
                      <a:pt x="40" y="0"/>
                    </a:cubicBezTo>
                    <a:cubicBezTo>
                      <a:pt x="18" y="0"/>
                      <a:pt x="0" y="17"/>
                      <a:pt x="0" y="39"/>
                    </a:cubicBezTo>
                    <a:cubicBezTo>
                      <a:pt x="0" y="60"/>
                      <a:pt x="18" y="78"/>
                      <a:pt x="40" y="78"/>
                    </a:cubicBezTo>
                    <a:cubicBezTo>
                      <a:pt x="61" y="78"/>
                      <a:pt x="79" y="60"/>
                      <a:pt x="79" y="39"/>
                    </a:cubicBezTo>
                    <a:lnTo>
                      <a:pt x="7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8" name="Freeform 24">
                <a:extLst>
                  <a:ext uri="{FF2B5EF4-FFF2-40B4-BE49-F238E27FC236}">
                    <a16:creationId xmlns:a16="http://schemas.microsoft.com/office/drawing/2014/main" id="{DB3AA771-CABB-4BD5-A644-F8154907F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67438" y="4238625"/>
                <a:ext cx="430212" cy="654050"/>
              </a:xfrm>
              <a:custGeom>
                <a:avLst/>
                <a:gdLst>
                  <a:gd name="T0" fmla="*/ 126 w 126"/>
                  <a:gd name="T1" fmla="*/ 134 h 192"/>
                  <a:gd name="T2" fmla="*/ 126 w 126"/>
                  <a:gd name="T3" fmla="*/ 129 h 192"/>
                  <a:gd name="T4" fmla="*/ 126 w 126"/>
                  <a:gd name="T5" fmla="*/ 129 h 192"/>
                  <a:gd name="T6" fmla="*/ 126 w 126"/>
                  <a:gd name="T7" fmla="*/ 109 h 192"/>
                  <a:gd name="T8" fmla="*/ 126 w 126"/>
                  <a:gd name="T9" fmla="*/ 82 h 192"/>
                  <a:gd name="T10" fmla="*/ 126 w 126"/>
                  <a:gd name="T11" fmla="*/ 82 h 192"/>
                  <a:gd name="T12" fmla="*/ 114 w 126"/>
                  <a:gd name="T13" fmla="*/ 70 h 192"/>
                  <a:gd name="T14" fmla="*/ 102 w 126"/>
                  <a:gd name="T15" fmla="*/ 82 h 192"/>
                  <a:gd name="T16" fmla="*/ 102 w 126"/>
                  <a:gd name="T17" fmla="*/ 76 h 192"/>
                  <a:gd name="T18" fmla="*/ 90 w 126"/>
                  <a:gd name="T19" fmla="*/ 64 h 192"/>
                  <a:gd name="T20" fmla="*/ 78 w 126"/>
                  <a:gd name="T21" fmla="*/ 76 h 192"/>
                  <a:gd name="T22" fmla="*/ 78 w 126"/>
                  <a:gd name="T23" fmla="*/ 70 h 192"/>
                  <a:gd name="T24" fmla="*/ 65 w 126"/>
                  <a:gd name="T25" fmla="*/ 58 h 192"/>
                  <a:gd name="T26" fmla="*/ 53 w 126"/>
                  <a:gd name="T27" fmla="*/ 70 h 192"/>
                  <a:gd name="T28" fmla="*/ 53 w 126"/>
                  <a:gd name="T29" fmla="*/ 12 h 192"/>
                  <a:gd name="T30" fmla="*/ 41 w 126"/>
                  <a:gd name="T31" fmla="*/ 0 h 192"/>
                  <a:gd name="T32" fmla="*/ 29 w 126"/>
                  <a:gd name="T33" fmla="*/ 12 h 192"/>
                  <a:gd name="T34" fmla="*/ 29 w 126"/>
                  <a:gd name="T35" fmla="*/ 82 h 192"/>
                  <a:gd name="T36" fmla="*/ 29 w 126"/>
                  <a:gd name="T37" fmla="*/ 116 h 192"/>
                  <a:gd name="T38" fmla="*/ 24 w 126"/>
                  <a:gd name="T39" fmla="*/ 123 h 192"/>
                  <a:gd name="T40" fmla="*/ 24 w 126"/>
                  <a:gd name="T41" fmla="*/ 93 h 192"/>
                  <a:gd name="T42" fmla="*/ 12 w 126"/>
                  <a:gd name="T43" fmla="*/ 81 h 192"/>
                  <a:gd name="T44" fmla="*/ 0 w 126"/>
                  <a:gd name="T45" fmla="*/ 81 h 192"/>
                  <a:gd name="T46" fmla="*/ 0 w 126"/>
                  <a:gd name="T47" fmla="*/ 93 h 192"/>
                  <a:gd name="T48" fmla="*/ 0 w 126"/>
                  <a:gd name="T49" fmla="*/ 129 h 192"/>
                  <a:gd name="T50" fmla="*/ 0 w 126"/>
                  <a:gd name="T51" fmla="*/ 129 h 192"/>
                  <a:gd name="T52" fmla="*/ 0 w 126"/>
                  <a:gd name="T53" fmla="*/ 129 h 192"/>
                  <a:gd name="T54" fmla="*/ 63 w 126"/>
                  <a:gd name="T55" fmla="*/ 192 h 192"/>
                  <a:gd name="T56" fmla="*/ 126 w 126"/>
                  <a:gd name="T57" fmla="*/ 136 h 192"/>
                  <a:gd name="T58" fmla="*/ 126 w 126"/>
                  <a:gd name="T59" fmla="*/ 136 h 192"/>
                  <a:gd name="T60" fmla="*/ 126 w 126"/>
                  <a:gd name="T61" fmla="*/ 13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192">
                    <a:moveTo>
                      <a:pt x="126" y="134"/>
                    </a:moveTo>
                    <a:cubicBezTo>
                      <a:pt x="126" y="132"/>
                      <a:pt x="126" y="130"/>
                      <a:pt x="126" y="129"/>
                    </a:cubicBezTo>
                    <a:cubicBezTo>
                      <a:pt x="126" y="129"/>
                      <a:pt x="126" y="129"/>
                      <a:pt x="126" y="129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6" y="82"/>
                      <a:pt x="126" y="82"/>
                      <a:pt x="126" y="82"/>
                    </a:cubicBezTo>
                    <a:cubicBezTo>
                      <a:pt x="126" y="82"/>
                      <a:pt x="126" y="82"/>
                      <a:pt x="126" y="82"/>
                    </a:cubicBezTo>
                    <a:cubicBezTo>
                      <a:pt x="126" y="76"/>
                      <a:pt x="120" y="70"/>
                      <a:pt x="114" y="70"/>
                    </a:cubicBezTo>
                    <a:cubicBezTo>
                      <a:pt x="107" y="70"/>
                      <a:pt x="102" y="76"/>
                      <a:pt x="102" y="82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102" y="69"/>
                      <a:pt x="96" y="64"/>
                      <a:pt x="90" y="64"/>
                    </a:cubicBezTo>
                    <a:cubicBezTo>
                      <a:pt x="83" y="64"/>
                      <a:pt x="78" y="69"/>
                      <a:pt x="78" y="76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63"/>
                      <a:pt x="72" y="58"/>
                      <a:pt x="65" y="58"/>
                    </a:cubicBezTo>
                    <a:cubicBezTo>
                      <a:pt x="59" y="58"/>
                      <a:pt x="53" y="63"/>
                      <a:pt x="53" y="70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5"/>
                      <a:pt x="48" y="0"/>
                      <a:pt x="41" y="0"/>
                    </a:cubicBezTo>
                    <a:cubicBezTo>
                      <a:pt x="35" y="0"/>
                      <a:pt x="29" y="5"/>
                      <a:pt x="29" y="12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29" y="119"/>
                      <a:pt x="28" y="123"/>
                      <a:pt x="24" y="12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87"/>
                      <a:pt x="19" y="81"/>
                      <a:pt x="12" y="8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64"/>
                      <a:pt x="28" y="192"/>
                      <a:pt x="63" y="192"/>
                    </a:cubicBezTo>
                    <a:cubicBezTo>
                      <a:pt x="95" y="192"/>
                      <a:pt x="122" y="167"/>
                      <a:pt x="126" y="136"/>
                    </a:cubicBezTo>
                    <a:cubicBezTo>
                      <a:pt x="126" y="136"/>
                      <a:pt x="126" y="136"/>
                      <a:pt x="126" y="136"/>
                    </a:cubicBezTo>
                    <a:lnTo>
                      <a:pt x="126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grpSp>
          <p:nvGrpSpPr>
            <p:cNvPr id="28" name="Group 31">
              <a:extLst>
                <a:ext uri="{FF2B5EF4-FFF2-40B4-BE49-F238E27FC236}">
                  <a16:creationId xmlns:a16="http://schemas.microsoft.com/office/drawing/2014/main" id="{7758BF2E-F6A3-4942-8566-7A45227A24D7}"/>
                </a:ext>
              </a:extLst>
            </p:cNvPr>
            <p:cNvGrpSpPr/>
            <p:nvPr/>
          </p:nvGrpSpPr>
          <p:grpSpPr>
            <a:xfrm>
              <a:off x="9330443" y="3353637"/>
              <a:ext cx="401299" cy="345393"/>
              <a:chOff x="11423650" y="4297363"/>
              <a:chExt cx="736600" cy="44926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55" name="Rectangle 36">
                <a:extLst>
                  <a:ext uri="{FF2B5EF4-FFF2-40B4-BE49-F238E27FC236}">
                    <a16:creationId xmlns:a16="http://schemas.microsoft.com/office/drawing/2014/main" id="{B62B7450-D960-4AD4-B799-5A389486B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23650" y="4470400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6" name="Rectangle 37">
                <a:extLst>
                  <a:ext uri="{FF2B5EF4-FFF2-40B4-BE49-F238E27FC236}">
                    <a16:creationId xmlns:a16="http://schemas.microsoft.com/office/drawing/2014/main" id="{73C64E97-F348-4798-A2DA-81E693458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23650" y="4535488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7" name="Rectangle 38">
                <a:extLst>
                  <a:ext uri="{FF2B5EF4-FFF2-40B4-BE49-F238E27FC236}">
                    <a16:creationId xmlns:a16="http://schemas.microsoft.com/office/drawing/2014/main" id="{AE5FE740-AE8C-42F7-8A2D-EF28B4ED60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23650" y="4600575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8" name="Rectangle 39">
                <a:extLst>
                  <a:ext uri="{FF2B5EF4-FFF2-40B4-BE49-F238E27FC236}">
                    <a16:creationId xmlns:a16="http://schemas.microsoft.com/office/drawing/2014/main" id="{9A7A5B55-8EDC-4C06-9430-256997964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23650" y="4665663"/>
                <a:ext cx="153987" cy="428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9" name="Rectangle 40">
                <a:extLst>
                  <a:ext uri="{FF2B5EF4-FFF2-40B4-BE49-F238E27FC236}">
                    <a16:creationId xmlns:a16="http://schemas.microsoft.com/office/drawing/2014/main" id="{1C16B8C4-97C2-468D-8796-0E4E1434E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6263" y="4351338"/>
                <a:ext cx="153987" cy="476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0" name="Rectangle 41">
                <a:extLst>
                  <a:ext uri="{FF2B5EF4-FFF2-40B4-BE49-F238E27FC236}">
                    <a16:creationId xmlns:a16="http://schemas.microsoft.com/office/drawing/2014/main" id="{FF9A672A-F7C9-4D03-A7A8-E5674CCD2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6263" y="4419600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1" name="Rectangle 42">
                <a:extLst>
                  <a:ext uri="{FF2B5EF4-FFF2-40B4-BE49-F238E27FC236}">
                    <a16:creationId xmlns:a16="http://schemas.microsoft.com/office/drawing/2014/main" id="{70F5E405-F52D-40C9-BBF8-D6869AA46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6263" y="4633913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2" name="Rectangle 43">
                <a:extLst>
                  <a:ext uri="{FF2B5EF4-FFF2-40B4-BE49-F238E27FC236}">
                    <a16:creationId xmlns:a16="http://schemas.microsoft.com/office/drawing/2014/main" id="{281DA09B-5C90-442F-800D-201621843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6263" y="4699000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3" name="Rectangle 44">
                <a:extLst>
                  <a:ext uri="{FF2B5EF4-FFF2-40B4-BE49-F238E27FC236}">
                    <a16:creationId xmlns:a16="http://schemas.microsoft.com/office/drawing/2014/main" id="{448B07EE-0916-408E-AA28-DD81FE0FD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1625" y="4470400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4" name="Rectangle 45">
                <a:extLst>
                  <a:ext uri="{FF2B5EF4-FFF2-40B4-BE49-F238E27FC236}">
                    <a16:creationId xmlns:a16="http://schemas.microsoft.com/office/drawing/2014/main" id="{FD661899-E756-4C9A-BA7B-C5F6F9418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1625" y="4535488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5" name="Rectangle 46">
                <a:extLst>
                  <a:ext uri="{FF2B5EF4-FFF2-40B4-BE49-F238E27FC236}">
                    <a16:creationId xmlns:a16="http://schemas.microsoft.com/office/drawing/2014/main" id="{F9CF0CB6-BE9B-4A3C-947B-CE9653DF32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1625" y="4600575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6" name="Rectangle 47">
                <a:extLst>
                  <a:ext uri="{FF2B5EF4-FFF2-40B4-BE49-F238E27FC236}">
                    <a16:creationId xmlns:a16="http://schemas.microsoft.com/office/drawing/2014/main" id="{F9970979-7F89-4AA8-9A52-917D96F1B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1625" y="4297363"/>
                <a:ext cx="153987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7" name="Rectangle 48">
                <a:extLst>
                  <a:ext uri="{FF2B5EF4-FFF2-40B4-BE49-F238E27FC236}">
                    <a16:creationId xmlns:a16="http://schemas.microsoft.com/office/drawing/2014/main" id="{57176FF0-CBDF-4790-9757-6F7F8C53B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31625" y="4665663"/>
                <a:ext cx="153987" cy="428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8" name="Freeform 49">
                <a:extLst>
                  <a:ext uri="{FF2B5EF4-FFF2-40B4-BE49-F238E27FC236}">
                    <a16:creationId xmlns:a16="http://schemas.microsoft.com/office/drawing/2014/main" id="{00D4327F-23FB-48A3-A99C-8BD3354A7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337050"/>
                <a:ext cx="153987" cy="133350"/>
              </a:xfrm>
              <a:custGeom>
                <a:avLst/>
                <a:gdLst>
                  <a:gd name="T0" fmla="*/ 0 w 97"/>
                  <a:gd name="T1" fmla="*/ 84 h 84"/>
                  <a:gd name="T2" fmla="*/ 97 w 97"/>
                  <a:gd name="T3" fmla="*/ 3 h 84"/>
                  <a:gd name="T4" fmla="*/ 95 w 97"/>
                  <a:gd name="T5" fmla="*/ 0 h 84"/>
                  <a:gd name="T6" fmla="*/ 0 w 97"/>
                  <a:gd name="T7" fmla="*/ 82 h 84"/>
                  <a:gd name="T8" fmla="*/ 0 w 97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84">
                    <a:moveTo>
                      <a:pt x="0" y="84"/>
                    </a:moveTo>
                    <a:lnTo>
                      <a:pt x="97" y="3"/>
                    </a:lnTo>
                    <a:lnTo>
                      <a:pt x="95" y="0"/>
                    </a:lnTo>
                    <a:lnTo>
                      <a:pt x="0" y="82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69" name="Freeform 50">
                <a:extLst>
                  <a:ext uri="{FF2B5EF4-FFF2-40B4-BE49-F238E27FC236}">
                    <a16:creationId xmlns:a16="http://schemas.microsoft.com/office/drawing/2014/main" id="{32A3AE85-475E-4121-BDC5-9937EB059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337050"/>
                <a:ext cx="153987" cy="133350"/>
              </a:xfrm>
              <a:custGeom>
                <a:avLst/>
                <a:gdLst>
                  <a:gd name="T0" fmla="*/ 0 w 97"/>
                  <a:gd name="T1" fmla="*/ 84 h 84"/>
                  <a:gd name="T2" fmla="*/ 97 w 97"/>
                  <a:gd name="T3" fmla="*/ 3 h 84"/>
                  <a:gd name="T4" fmla="*/ 95 w 97"/>
                  <a:gd name="T5" fmla="*/ 0 h 84"/>
                  <a:gd name="T6" fmla="*/ 0 w 97"/>
                  <a:gd name="T7" fmla="*/ 8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84">
                    <a:moveTo>
                      <a:pt x="0" y="84"/>
                    </a:moveTo>
                    <a:lnTo>
                      <a:pt x="97" y="3"/>
                    </a:lnTo>
                    <a:lnTo>
                      <a:pt x="95" y="0"/>
                    </a:lnTo>
                    <a:lnTo>
                      <a:pt x="0" y="82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0" name="Freeform 51">
                <a:extLst>
                  <a:ext uri="{FF2B5EF4-FFF2-40B4-BE49-F238E27FC236}">
                    <a16:creationId xmlns:a16="http://schemas.microsoft.com/office/drawing/2014/main" id="{5D1E03B3-5B91-4A96-A0E3-9DE3EBCED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532313"/>
                <a:ext cx="153987" cy="50800"/>
              </a:xfrm>
              <a:custGeom>
                <a:avLst/>
                <a:gdLst>
                  <a:gd name="T0" fmla="*/ 0 w 97"/>
                  <a:gd name="T1" fmla="*/ 4 h 32"/>
                  <a:gd name="T2" fmla="*/ 97 w 97"/>
                  <a:gd name="T3" fmla="*/ 32 h 32"/>
                  <a:gd name="T4" fmla="*/ 97 w 97"/>
                  <a:gd name="T5" fmla="*/ 28 h 32"/>
                  <a:gd name="T6" fmla="*/ 0 w 97"/>
                  <a:gd name="T7" fmla="*/ 0 h 32"/>
                  <a:gd name="T8" fmla="*/ 0 w 97"/>
                  <a:gd name="T9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2">
                    <a:moveTo>
                      <a:pt x="0" y="4"/>
                    </a:moveTo>
                    <a:lnTo>
                      <a:pt x="97" y="32"/>
                    </a:lnTo>
                    <a:lnTo>
                      <a:pt x="97" y="28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1" name="Freeform 52">
                <a:extLst>
                  <a:ext uri="{FF2B5EF4-FFF2-40B4-BE49-F238E27FC236}">
                    <a16:creationId xmlns:a16="http://schemas.microsoft.com/office/drawing/2014/main" id="{0CA68277-B51B-4630-9F75-F6CCF8ECA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532313"/>
                <a:ext cx="153987" cy="50800"/>
              </a:xfrm>
              <a:custGeom>
                <a:avLst/>
                <a:gdLst>
                  <a:gd name="T0" fmla="*/ 0 w 97"/>
                  <a:gd name="T1" fmla="*/ 4 h 32"/>
                  <a:gd name="T2" fmla="*/ 97 w 97"/>
                  <a:gd name="T3" fmla="*/ 32 h 32"/>
                  <a:gd name="T4" fmla="*/ 97 w 97"/>
                  <a:gd name="T5" fmla="*/ 28 h 32"/>
                  <a:gd name="T6" fmla="*/ 0 w 97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32">
                    <a:moveTo>
                      <a:pt x="0" y="4"/>
                    </a:moveTo>
                    <a:lnTo>
                      <a:pt x="97" y="32"/>
                    </a:lnTo>
                    <a:lnTo>
                      <a:pt x="97" y="28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2" name="Freeform 53">
                <a:extLst>
                  <a:ext uri="{FF2B5EF4-FFF2-40B4-BE49-F238E27FC236}">
                    <a16:creationId xmlns:a16="http://schemas.microsoft.com/office/drawing/2014/main" id="{C6EA78A5-8D7C-4C6F-8124-76AF1F926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460875"/>
                <a:ext cx="127000" cy="74612"/>
              </a:xfrm>
              <a:custGeom>
                <a:avLst/>
                <a:gdLst>
                  <a:gd name="T0" fmla="*/ 2 w 80"/>
                  <a:gd name="T1" fmla="*/ 47 h 47"/>
                  <a:gd name="T2" fmla="*/ 80 w 80"/>
                  <a:gd name="T3" fmla="*/ 2 h 47"/>
                  <a:gd name="T4" fmla="*/ 78 w 80"/>
                  <a:gd name="T5" fmla="*/ 0 h 47"/>
                  <a:gd name="T6" fmla="*/ 0 w 80"/>
                  <a:gd name="T7" fmla="*/ 45 h 47"/>
                  <a:gd name="T8" fmla="*/ 2 w 80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7">
                    <a:moveTo>
                      <a:pt x="2" y="47"/>
                    </a:moveTo>
                    <a:lnTo>
                      <a:pt x="80" y="2"/>
                    </a:lnTo>
                    <a:lnTo>
                      <a:pt x="78" y="0"/>
                    </a:lnTo>
                    <a:lnTo>
                      <a:pt x="0" y="45"/>
                    </a:lnTo>
                    <a:lnTo>
                      <a:pt x="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3" name="Freeform 54">
                <a:extLst>
                  <a:ext uri="{FF2B5EF4-FFF2-40B4-BE49-F238E27FC236}">
                    <a16:creationId xmlns:a16="http://schemas.microsoft.com/office/drawing/2014/main" id="{5C457BBC-9F0F-4645-818B-405E6DE484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460875"/>
                <a:ext cx="127000" cy="74612"/>
              </a:xfrm>
              <a:custGeom>
                <a:avLst/>
                <a:gdLst>
                  <a:gd name="T0" fmla="*/ 2 w 80"/>
                  <a:gd name="T1" fmla="*/ 47 h 47"/>
                  <a:gd name="T2" fmla="*/ 80 w 80"/>
                  <a:gd name="T3" fmla="*/ 2 h 47"/>
                  <a:gd name="T4" fmla="*/ 78 w 80"/>
                  <a:gd name="T5" fmla="*/ 0 h 47"/>
                  <a:gd name="T6" fmla="*/ 0 w 80"/>
                  <a:gd name="T7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47">
                    <a:moveTo>
                      <a:pt x="2" y="47"/>
                    </a:moveTo>
                    <a:lnTo>
                      <a:pt x="80" y="2"/>
                    </a:lnTo>
                    <a:lnTo>
                      <a:pt x="78" y="0"/>
                    </a:lnTo>
                    <a:lnTo>
                      <a:pt x="0" y="45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4" name="Freeform 55">
                <a:extLst>
                  <a:ext uri="{FF2B5EF4-FFF2-40B4-BE49-F238E27FC236}">
                    <a16:creationId xmlns:a16="http://schemas.microsoft.com/office/drawing/2014/main" id="{BB8C7738-A100-4502-81E7-1D5B63521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351338"/>
                <a:ext cx="127000" cy="163512"/>
              </a:xfrm>
              <a:custGeom>
                <a:avLst/>
                <a:gdLst>
                  <a:gd name="T0" fmla="*/ 2 w 80"/>
                  <a:gd name="T1" fmla="*/ 103 h 103"/>
                  <a:gd name="T2" fmla="*/ 80 w 80"/>
                  <a:gd name="T3" fmla="*/ 2 h 103"/>
                  <a:gd name="T4" fmla="*/ 78 w 80"/>
                  <a:gd name="T5" fmla="*/ 0 h 103"/>
                  <a:gd name="T6" fmla="*/ 0 w 80"/>
                  <a:gd name="T7" fmla="*/ 101 h 103"/>
                  <a:gd name="T8" fmla="*/ 2 w 80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03">
                    <a:moveTo>
                      <a:pt x="2" y="103"/>
                    </a:moveTo>
                    <a:lnTo>
                      <a:pt x="80" y="2"/>
                    </a:lnTo>
                    <a:lnTo>
                      <a:pt x="78" y="0"/>
                    </a:lnTo>
                    <a:lnTo>
                      <a:pt x="0" y="101"/>
                    </a:lnTo>
                    <a:lnTo>
                      <a:pt x="2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5" name="Freeform 56">
                <a:extLst>
                  <a:ext uri="{FF2B5EF4-FFF2-40B4-BE49-F238E27FC236}">
                    <a16:creationId xmlns:a16="http://schemas.microsoft.com/office/drawing/2014/main" id="{FE909C00-42A1-436D-B2F8-77E929F28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351338"/>
                <a:ext cx="127000" cy="163512"/>
              </a:xfrm>
              <a:custGeom>
                <a:avLst/>
                <a:gdLst>
                  <a:gd name="T0" fmla="*/ 2 w 80"/>
                  <a:gd name="T1" fmla="*/ 103 h 103"/>
                  <a:gd name="T2" fmla="*/ 80 w 80"/>
                  <a:gd name="T3" fmla="*/ 2 h 103"/>
                  <a:gd name="T4" fmla="*/ 78 w 80"/>
                  <a:gd name="T5" fmla="*/ 0 h 103"/>
                  <a:gd name="T6" fmla="*/ 0 w 80"/>
                  <a:gd name="T7" fmla="*/ 10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103">
                    <a:moveTo>
                      <a:pt x="2" y="103"/>
                    </a:moveTo>
                    <a:lnTo>
                      <a:pt x="80" y="2"/>
                    </a:lnTo>
                    <a:lnTo>
                      <a:pt x="78" y="0"/>
                    </a:lnTo>
                    <a:lnTo>
                      <a:pt x="0" y="101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6" name="Freeform 57">
                <a:extLst>
                  <a:ext uri="{FF2B5EF4-FFF2-40B4-BE49-F238E27FC236}">
                    <a16:creationId xmlns:a16="http://schemas.microsoft.com/office/drawing/2014/main" id="{7F4D2231-06BD-48F4-835B-7F52D7E5C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600575"/>
                <a:ext cx="127000" cy="77787"/>
              </a:xfrm>
              <a:custGeom>
                <a:avLst/>
                <a:gdLst>
                  <a:gd name="T0" fmla="*/ 80 w 80"/>
                  <a:gd name="T1" fmla="*/ 47 h 49"/>
                  <a:gd name="T2" fmla="*/ 2 w 80"/>
                  <a:gd name="T3" fmla="*/ 0 h 49"/>
                  <a:gd name="T4" fmla="*/ 0 w 80"/>
                  <a:gd name="T5" fmla="*/ 2 h 49"/>
                  <a:gd name="T6" fmla="*/ 78 w 80"/>
                  <a:gd name="T7" fmla="*/ 49 h 49"/>
                  <a:gd name="T8" fmla="*/ 80 w 80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9">
                    <a:moveTo>
                      <a:pt x="80" y="47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78" y="49"/>
                    </a:lnTo>
                    <a:lnTo>
                      <a:pt x="8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7" name="Freeform 58">
                <a:extLst>
                  <a:ext uri="{FF2B5EF4-FFF2-40B4-BE49-F238E27FC236}">
                    <a16:creationId xmlns:a16="http://schemas.microsoft.com/office/drawing/2014/main" id="{A454D8E9-549E-45A4-9A76-CC5DC018D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600575"/>
                <a:ext cx="127000" cy="77787"/>
              </a:xfrm>
              <a:custGeom>
                <a:avLst/>
                <a:gdLst>
                  <a:gd name="T0" fmla="*/ 80 w 80"/>
                  <a:gd name="T1" fmla="*/ 47 h 49"/>
                  <a:gd name="T2" fmla="*/ 2 w 80"/>
                  <a:gd name="T3" fmla="*/ 0 h 49"/>
                  <a:gd name="T4" fmla="*/ 0 w 80"/>
                  <a:gd name="T5" fmla="*/ 2 h 49"/>
                  <a:gd name="T6" fmla="*/ 78 w 80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49">
                    <a:moveTo>
                      <a:pt x="80" y="47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78" y="4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8" name="Freeform 59">
                <a:extLst>
                  <a:ext uri="{FF2B5EF4-FFF2-40B4-BE49-F238E27FC236}">
                    <a16:creationId xmlns:a16="http://schemas.microsoft.com/office/drawing/2014/main" id="{82379D53-5DCA-4F8F-812C-674E67AA77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665663"/>
                <a:ext cx="127000" cy="80962"/>
              </a:xfrm>
              <a:custGeom>
                <a:avLst/>
                <a:gdLst>
                  <a:gd name="T0" fmla="*/ 80 w 80"/>
                  <a:gd name="T1" fmla="*/ 49 h 51"/>
                  <a:gd name="T2" fmla="*/ 2 w 80"/>
                  <a:gd name="T3" fmla="*/ 0 h 51"/>
                  <a:gd name="T4" fmla="*/ 0 w 80"/>
                  <a:gd name="T5" fmla="*/ 2 h 51"/>
                  <a:gd name="T6" fmla="*/ 78 w 80"/>
                  <a:gd name="T7" fmla="*/ 51 h 51"/>
                  <a:gd name="T8" fmla="*/ 80 w 80"/>
                  <a:gd name="T9" fmla="*/ 4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51">
                    <a:moveTo>
                      <a:pt x="80" y="49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78" y="51"/>
                    </a:lnTo>
                    <a:lnTo>
                      <a:pt x="80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79" name="Freeform 60">
                <a:extLst>
                  <a:ext uri="{FF2B5EF4-FFF2-40B4-BE49-F238E27FC236}">
                    <a16:creationId xmlns:a16="http://schemas.microsoft.com/office/drawing/2014/main" id="{F1D2FC12-2D99-4060-A868-FD62F0106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82438" y="4665663"/>
                <a:ext cx="127000" cy="80962"/>
              </a:xfrm>
              <a:custGeom>
                <a:avLst/>
                <a:gdLst>
                  <a:gd name="T0" fmla="*/ 80 w 80"/>
                  <a:gd name="T1" fmla="*/ 49 h 51"/>
                  <a:gd name="T2" fmla="*/ 2 w 80"/>
                  <a:gd name="T3" fmla="*/ 0 h 51"/>
                  <a:gd name="T4" fmla="*/ 0 w 80"/>
                  <a:gd name="T5" fmla="*/ 2 h 51"/>
                  <a:gd name="T6" fmla="*/ 78 w 80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" h="51">
                    <a:moveTo>
                      <a:pt x="80" y="49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78" y="51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0" name="Freeform 61">
                <a:extLst>
                  <a:ext uri="{FF2B5EF4-FFF2-40B4-BE49-F238E27FC236}">
                    <a16:creationId xmlns:a16="http://schemas.microsoft.com/office/drawing/2014/main" id="{BA2E592D-CF67-45B7-90A7-EA9DC74725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600575"/>
                <a:ext cx="153987" cy="47625"/>
              </a:xfrm>
              <a:custGeom>
                <a:avLst/>
                <a:gdLst>
                  <a:gd name="T0" fmla="*/ 0 w 97"/>
                  <a:gd name="T1" fmla="*/ 2 h 30"/>
                  <a:gd name="T2" fmla="*/ 97 w 97"/>
                  <a:gd name="T3" fmla="*/ 30 h 30"/>
                  <a:gd name="T4" fmla="*/ 97 w 97"/>
                  <a:gd name="T5" fmla="*/ 28 h 30"/>
                  <a:gd name="T6" fmla="*/ 0 w 97"/>
                  <a:gd name="T7" fmla="*/ 0 h 30"/>
                  <a:gd name="T8" fmla="*/ 0 w 97"/>
                  <a:gd name="T9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0">
                    <a:moveTo>
                      <a:pt x="0" y="2"/>
                    </a:moveTo>
                    <a:lnTo>
                      <a:pt x="97" y="30"/>
                    </a:lnTo>
                    <a:lnTo>
                      <a:pt x="97" y="28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1" name="Freeform 62">
                <a:extLst>
                  <a:ext uri="{FF2B5EF4-FFF2-40B4-BE49-F238E27FC236}">
                    <a16:creationId xmlns:a16="http://schemas.microsoft.com/office/drawing/2014/main" id="{1ED9A38A-CAFA-4E5B-99B3-BA736C69E2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600575"/>
                <a:ext cx="153987" cy="47625"/>
              </a:xfrm>
              <a:custGeom>
                <a:avLst/>
                <a:gdLst>
                  <a:gd name="T0" fmla="*/ 0 w 97"/>
                  <a:gd name="T1" fmla="*/ 2 h 30"/>
                  <a:gd name="T2" fmla="*/ 97 w 97"/>
                  <a:gd name="T3" fmla="*/ 30 h 30"/>
                  <a:gd name="T4" fmla="*/ 97 w 97"/>
                  <a:gd name="T5" fmla="*/ 28 h 30"/>
                  <a:gd name="T6" fmla="*/ 0 w 97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30">
                    <a:moveTo>
                      <a:pt x="0" y="2"/>
                    </a:moveTo>
                    <a:lnTo>
                      <a:pt x="97" y="30"/>
                    </a:lnTo>
                    <a:lnTo>
                      <a:pt x="97" y="28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2" name="Freeform 63">
                <a:extLst>
                  <a:ext uri="{FF2B5EF4-FFF2-40B4-BE49-F238E27FC236}">
                    <a16:creationId xmlns:a16="http://schemas.microsoft.com/office/drawing/2014/main" id="{C51BA174-6DD9-4D55-8187-871EAA2B8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665663"/>
                <a:ext cx="153987" cy="47625"/>
              </a:xfrm>
              <a:custGeom>
                <a:avLst/>
                <a:gdLst>
                  <a:gd name="T0" fmla="*/ 0 w 97"/>
                  <a:gd name="T1" fmla="*/ 30 h 30"/>
                  <a:gd name="T2" fmla="*/ 97 w 97"/>
                  <a:gd name="T3" fmla="*/ 2 h 30"/>
                  <a:gd name="T4" fmla="*/ 97 w 97"/>
                  <a:gd name="T5" fmla="*/ 0 h 30"/>
                  <a:gd name="T6" fmla="*/ 0 w 97"/>
                  <a:gd name="T7" fmla="*/ 27 h 30"/>
                  <a:gd name="T8" fmla="*/ 0 w 97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0">
                    <a:moveTo>
                      <a:pt x="0" y="30"/>
                    </a:moveTo>
                    <a:lnTo>
                      <a:pt x="97" y="2"/>
                    </a:lnTo>
                    <a:lnTo>
                      <a:pt x="97" y="0"/>
                    </a:lnTo>
                    <a:lnTo>
                      <a:pt x="0" y="27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3" name="Freeform 64">
                <a:extLst>
                  <a:ext uri="{FF2B5EF4-FFF2-40B4-BE49-F238E27FC236}">
                    <a16:creationId xmlns:a16="http://schemas.microsoft.com/office/drawing/2014/main" id="{394A2160-37F4-4CEA-B7F7-7BDC83C71F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665663"/>
                <a:ext cx="153987" cy="47625"/>
              </a:xfrm>
              <a:custGeom>
                <a:avLst/>
                <a:gdLst>
                  <a:gd name="T0" fmla="*/ 0 w 97"/>
                  <a:gd name="T1" fmla="*/ 30 h 30"/>
                  <a:gd name="T2" fmla="*/ 97 w 97"/>
                  <a:gd name="T3" fmla="*/ 2 h 30"/>
                  <a:gd name="T4" fmla="*/ 97 w 97"/>
                  <a:gd name="T5" fmla="*/ 0 h 30"/>
                  <a:gd name="T6" fmla="*/ 0 w 97"/>
                  <a:gd name="T7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30">
                    <a:moveTo>
                      <a:pt x="0" y="30"/>
                    </a:moveTo>
                    <a:lnTo>
                      <a:pt x="97" y="2"/>
                    </a:lnTo>
                    <a:lnTo>
                      <a:pt x="97" y="0"/>
                    </a:lnTo>
                    <a:lnTo>
                      <a:pt x="0" y="2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4" name="Rectangle 65">
                <a:extLst>
                  <a:ext uri="{FF2B5EF4-FFF2-40B4-BE49-F238E27FC236}">
                    <a16:creationId xmlns:a16="http://schemas.microsoft.com/office/drawing/2014/main" id="{25A2EFAC-A0D7-4838-9F89-E76E4A8B5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77638" y="4511675"/>
                <a:ext cx="153987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85" name="Freeform 66">
                <a:extLst>
                  <a:ext uri="{FF2B5EF4-FFF2-40B4-BE49-F238E27FC236}">
                    <a16:creationId xmlns:a16="http://schemas.microsoft.com/office/drawing/2014/main" id="{197448B0-8C52-40E4-B604-8E1BA453E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77638" y="4511675"/>
                <a:ext cx="153987" cy="3175"/>
              </a:xfrm>
              <a:custGeom>
                <a:avLst/>
                <a:gdLst>
                  <a:gd name="T0" fmla="*/ 97 w 97"/>
                  <a:gd name="T1" fmla="*/ 0 h 2"/>
                  <a:gd name="T2" fmla="*/ 0 w 97"/>
                  <a:gd name="T3" fmla="*/ 0 h 2"/>
                  <a:gd name="T4" fmla="*/ 0 w 97"/>
                  <a:gd name="T5" fmla="*/ 2 h 2"/>
                  <a:gd name="T6" fmla="*/ 97 w 97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2">
                    <a:moveTo>
                      <a:pt x="97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97" y="2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sp>
          <p:nvSpPr>
            <p:cNvPr id="29" name="Freeform 67">
              <a:extLst>
                <a:ext uri="{FF2B5EF4-FFF2-40B4-BE49-F238E27FC236}">
                  <a16:creationId xmlns:a16="http://schemas.microsoft.com/office/drawing/2014/main" id="{2F56DA6C-6023-4E3D-8CE1-109C5BF18E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4741" y="1760114"/>
              <a:ext cx="386918" cy="397217"/>
            </a:xfrm>
            <a:custGeom>
              <a:avLst/>
              <a:gdLst>
                <a:gd name="T0" fmla="*/ 52 w 122"/>
                <a:gd name="T1" fmla="*/ 9 h 126"/>
                <a:gd name="T2" fmla="*/ 61 w 122"/>
                <a:gd name="T3" fmla="*/ 0 h 126"/>
                <a:gd name="T4" fmla="*/ 70 w 122"/>
                <a:gd name="T5" fmla="*/ 9 h 126"/>
                <a:gd name="T6" fmla="*/ 70 w 122"/>
                <a:gd name="T7" fmla="*/ 65 h 126"/>
                <a:gd name="T8" fmla="*/ 61 w 122"/>
                <a:gd name="T9" fmla="*/ 74 h 126"/>
                <a:gd name="T10" fmla="*/ 52 w 122"/>
                <a:gd name="T11" fmla="*/ 65 h 126"/>
                <a:gd name="T12" fmla="*/ 52 w 122"/>
                <a:gd name="T13" fmla="*/ 9 h 126"/>
                <a:gd name="T14" fmla="*/ 104 w 122"/>
                <a:gd name="T15" fmla="*/ 108 h 126"/>
                <a:gd name="T16" fmla="*/ 61 w 122"/>
                <a:gd name="T17" fmla="*/ 126 h 126"/>
                <a:gd name="T18" fmla="*/ 61 w 122"/>
                <a:gd name="T19" fmla="*/ 126 h 126"/>
                <a:gd name="T20" fmla="*/ 18 w 122"/>
                <a:gd name="T21" fmla="*/ 108 h 126"/>
                <a:gd name="T22" fmla="*/ 0 w 122"/>
                <a:gd name="T23" fmla="*/ 65 h 126"/>
                <a:gd name="T24" fmla="*/ 18 w 122"/>
                <a:gd name="T25" fmla="*/ 22 h 126"/>
                <a:gd name="T26" fmla="*/ 31 w 122"/>
                <a:gd name="T27" fmla="*/ 22 h 126"/>
                <a:gd name="T28" fmla="*/ 31 w 122"/>
                <a:gd name="T29" fmla="*/ 35 h 126"/>
                <a:gd name="T30" fmla="*/ 19 w 122"/>
                <a:gd name="T31" fmla="*/ 65 h 126"/>
                <a:gd name="T32" fmla="*/ 31 w 122"/>
                <a:gd name="T33" fmla="*/ 95 h 126"/>
                <a:gd name="T34" fmla="*/ 61 w 122"/>
                <a:gd name="T35" fmla="*/ 107 h 126"/>
                <a:gd name="T36" fmla="*/ 91 w 122"/>
                <a:gd name="T37" fmla="*/ 95 h 126"/>
                <a:gd name="T38" fmla="*/ 103 w 122"/>
                <a:gd name="T39" fmla="*/ 65 h 126"/>
                <a:gd name="T40" fmla="*/ 91 w 122"/>
                <a:gd name="T41" fmla="*/ 35 h 126"/>
                <a:gd name="T42" fmla="*/ 91 w 122"/>
                <a:gd name="T43" fmla="*/ 22 h 126"/>
                <a:gd name="T44" fmla="*/ 104 w 122"/>
                <a:gd name="T45" fmla="*/ 22 h 126"/>
                <a:gd name="T46" fmla="*/ 122 w 122"/>
                <a:gd name="T47" fmla="*/ 65 h 126"/>
                <a:gd name="T48" fmla="*/ 104 w 122"/>
                <a:gd name="T49" fmla="*/ 10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2" h="126">
                  <a:moveTo>
                    <a:pt x="52" y="9"/>
                  </a:moveTo>
                  <a:cubicBezTo>
                    <a:pt x="52" y="4"/>
                    <a:pt x="56" y="0"/>
                    <a:pt x="61" y="0"/>
                  </a:cubicBezTo>
                  <a:cubicBezTo>
                    <a:pt x="66" y="0"/>
                    <a:pt x="70" y="4"/>
                    <a:pt x="70" y="9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0" y="70"/>
                    <a:pt x="66" y="74"/>
                    <a:pt x="61" y="74"/>
                  </a:cubicBezTo>
                  <a:cubicBezTo>
                    <a:pt x="56" y="74"/>
                    <a:pt x="52" y="70"/>
                    <a:pt x="52" y="65"/>
                  </a:cubicBezTo>
                  <a:lnTo>
                    <a:pt x="52" y="9"/>
                  </a:lnTo>
                  <a:close/>
                  <a:moveTo>
                    <a:pt x="104" y="108"/>
                  </a:moveTo>
                  <a:cubicBezTo>
                    <a:pt x="92" y="120"/>
                    <a:pt x="76" y="126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45" y="126"/>
                    <a:pt x="30" y="120"/>
                    <a:pt x="18" y="108"/>
                  </a:cubicBezTo>
                  <a:cubicBezTo>
                    <a:pt x="6" y="96"/>
                    <a:pt x="0" y="81"/>
                    <a:pt x="0" y="65"/>
                  </a:cubicBezTo>
                  <a:cubicBezTo>
                    <a:pt x="0" y="50"/>
                    <a:pt x="6" y="34"/>
                    <a:pt x="18" y="22"/>
                  </a:cubicBezTo>
                  <a:cubicBezTo>
                    <a:pt x="22" y="18"/>
                    <a:pt x="27" y="18"/>
                    <a:pt x="31" y="22"/>
                  </a:cubicBezTo>
                  <a:cubicBezTo>
                    <a:pt x="35" y="26"/>
                    <a:pt x="35" y="32"/>
                    <a:pt x="31" y="35"/>
                  </a:cubicBezTo>
                  <a:cubicBezTo>
                    <a:pt x="23" y="43"/>
                    <a:pt x="19" y="54"/>
                    <a:pt x="19" y="65"/>
                  </a:cubicBezTo>
                  <a:cubicBezTo>
                    <a:pt x="19" y="76"/>
                    <a:pt x="23" y="87"/>
                    <a:pt x="31" y="95"/>
                  </a:cubicBezTo>
                  <a:cubicBezTo>
                    <a:pt x="39" y="103"/>
                    <a:pt x="50" y="107"/>
                    <a:pt x="61" y="107"/>
                  </a:cubicBezTo>
                  <a:cubicBezTo>
                    <a:pt x="72" y="107"/>
                    <a:pt x="83" y="103"/>
                    <a:pt x="91" y="95"/>
                  </a:cubicBezTo>
                  <a:cubicBezTo>
                    <a:pt x="99" y="87"/>
                    <a:pt x="103" y="76"/>
                    <a:pt x="103" y="65"/>
                  </a:cubicBezTo>
                  <a:cubicBezTo>
                    <a:pt x="103" y="54"/>
                    <a:pt x="99" y="43"/>
                    <a:pt x="91" y="35"/>
                  </a:cubicBezTo>
                  <a:cubicBezTo>
                    <a:pt x="87" y="32"/>
                    <a:pt x="87" y="26"/>
                    <a:pt x="91" y="22"/>
                  </a:cubicBezTo>
                  <a:cubicBezTo>
                    <a:pt x="94" y="18"/>
                    <a:pt x="100" y="18"/>
                    <a:pt x="104" y="22"/>
                  </a:cubicBezTo>
                  <a:cubicBezTo>
                    <a:pt x="116" y="34"/>
                    <a:pt x="122" y="50"/>
                    <a:pt x="122" y="65"/>
                  </a:cubicBezTo>
                  <a:cubicBezTo>
                    <a:pt x="122" y="81"/>
                    <a:pt x="116" y="96"/>
                    <a:pt x="104" y="10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grpSp>
          <p:nvGrpSpPr>
            <p:cNvPr id="30" name="Group 165">
              <a:extLst>
                <a:ext uri="{FF2B5EF4-FFF2-40B4-BE49-F238E27FC236}">
                  <a16:creationId xmlns:a16="http://schemas.microsoft.com/office/drawing/2014/main" id="{6122C54A-E410-459E-BCBC-B6B7D0B7E0B5}"/>
                </a:ext>
              </a:extLst>
            </p:cNvPr>
            <p:cNvGrpSpPr/>
            <p:nvPr/>
          </p:nvGrpSpPr>
          <p:grpSpPr>
            <a:xfrm>
              <a:off x="9910596" y="3119705"/>
              <a:ext cx="213666" cy="200613"/>
              <a:chOff x="11707813" y="1584325"/>
              <a:chExt cx="493712" cy="46355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51" name="Freeform 162">
                <a:extLst>
                  <a:ext uri="{FF2B5EF4-FFF2-40B4-BE49-F238E27FC236}">
                    <a16:creationId xmlns:a16="http://schemas.microsoft.com/office/drawing/2014/main" id="{BE09BD89-5C86-4488-B10C-943C3FB78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9563" y="1608138"/>
                <a:ext cx="430212" cy="415925"/>
              </a:xfrm>
              <a:custGeom>
                <a:avLst/>
                <a:gdLst>
                  <a:gd name="T0" fmla="*/ 14 w 126"/>
                  <a:gd name="T1" fmla="*/ 7 h 122"/>
                  <a:gd name="T2" fmla="*/ 63 w 126"/>
                  <a:gd name="T3" fmla="*/ 122 h 122"/>
                  <a:gd name="T4" fmla="*/ 112 w 126"/>
                  <a:gd name="T5" fmla="*/ 7 h 122"/>
                  <a:gd name="T6" fmla="*/ 91 w 126"/>
                  <a:gd name="T7" fmla="*/ 13 h 122"/>
                  <a:gd name="T8" fmla="*/ 64 w 126"/>
                  <a:gd name="T9" fmla="*/ 1 h 122"/>
                  <a:gd name="T10" fmla="*/ 63 w 126"/>
                  <a:gd name="T11" fmla="*/ 0 h 122"/>
                  <a:gd name="T12" fmla="*/ 62 w 126"/>
                  <a:gd name="T13" fmla="*/ 1 h 122"/>
                  <a:gd name="T14" fmla="*/ 36 w 126"/>
                  <a:gd name="T15" fmla="*/ 13 h 122"/>
                  <a:gd name="T16" fmla="*/ 14 w 126"/>
                  <a:gd name="T17" fmla="*/ 7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122">
                    <a:moveTo>
                      <a:pt x="14" y="7"/>
                    </a:moveTo>
                    <a:cubicBezTo>
                      <a:pt x="0" y="50"/>
                      <a:pt x="21" y="100"/>
                      <a:pt x="63" y="122"/>
                    </a:cubicBezTo>
                    <a:cubicBezTo>
                      <a:pt x="105" y="100"/>
                      <a:pt x="126" y="50"/>
                      <a:pt x="112" y="7"/>
                    </a:cubicBezTo>
                    <a:cubicBezTo>
                      <a:pt x="105" y="11"/>
                      <a:pt x="98" y="13"/>
                      <a:pt x="91" y="13"/>
                    </a:cubicBezTo>
                    <a:cubicBezTo>
                      <a:pt x="78" y="13"/>
                      <a:pt x="70" y="6"/>
                      <a:pt x="64" y="1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57" y="6"/>
                      <a:pt x="48" y="13"/>
                      <a:pt x="36" y="13"/>
                    </a:cubicBezTo>
                    <a:cubicBezTo>
                      <a:pt x="29" y="13"/>
                      <a:pt x="22" y="11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2" name="Freeform 163">
                <a:extLst>
                  <a:ext uri="{FF2B5EF4-FFF2-40B4-BE49-F238E27FC236}">
                    <a16:creationId xmlns:a16="http://schemas.microsoft.com/office/drawing/2014/main" id="{9DBCBE7A-0D90-4CE3-9E66-617AF0D86C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07813" y="1584325"/>
                <a:ext cx="493712" cy="463550"/>
              </a:xfrm>
              <a:custGeom>
                <a:avLst/>
                <a:gdLst>
                  <a:gd name="T0" fmla="*/ 72 w 144"/>
                  <a:gd name="T1" fmla="*/ 136 h 136"/>
                  <a:gd name="T2" fmla="*/ 71 w 144"/>
                  <a:gd name="T3" fmla="*/ 136 h 136"/>
                  <a:gd name="T4" fmla="*/ 18 w 144"/>
                  <a:gd name="T5" fmla="*/ 8 h 136"/>
                  <a:gd name="T6" fmla="*/ 20 w 144"/>
                  <a:gd name="T7" fmla="*/ 6 h 136"/>
                  <a:gd name="T8" fmla="*/ 23 w 144"/>
                  <a:gd name="T9" fmla="*/ 6 h 136"/>
                  <a:gd name="T10" fmla="*/ 45 w 144"/>
                  <a:gd name="T11" fmla="*/ 13 h 136"/>
                  <a:gd name="T12" fmla="*/ 67 w 144"/>
                  <a:gd name="T13" fmla="*/ 3 h 136"/>
                  <a:gd name="T14" fmla="*/ 70 w 144"/>
                  <a:gd name="T15" fmla="*/ 0 h 136"/>
                  <a:gd name="T16" fmla="*/ 74 w 144"/>
                  <a:gd name="T17" fmla="*/ 0 h 136"/>
                  <a:gd name="T18" fmla="*/ 77 w 144"/>
                  <a:gd name="T19" fmla="*/ 3 h 136"/>
                  <a:gd name="T20" fmla="*/ 100 w 144"/>
                  <a:gd name="T21" fmla="*/ 13 h 136"/>
                  <a:gd name="T22" fmla="*/ 121 w 144"/>
                  <a:gd name="T23" fmla="*/ 6 h 136"/>
                  <a:gd name="T24" fmla="*/ 124 w 144"/>
                  <a:gd name="T25" fmla="*/ 6 h 136"/>
                  <a:gd name="T26" fmla="*/ 126 w 144"/>
                  <a:gd name="T27" fmla="*/ 8 h 136"/>
                  <a:gd name="T28" fmla="*/ 74 w 144"/>
                  <a:gd name="T29" fmla="*/ 136 h 136"/>
                  <a:gd name="T30" fmla="*/ 72 w 144"/>
                  <a:gd name="T31" fmla="*/ 136 h 136"/>
                  <a:gd name="T32" fmla="*/ 23 w 144"/>
                  <a:gd name="T33" fmla="*/ 14 h 136"/>
                  <a:gd name="T34" fmla="*/ 72 w 144"/>
                  <a:gd name="T35" fmla="*/ 129 h 136"/>
                  <a:gd name="T36" fmla="*/ 121 w 144"/>
                  <a:gd name="T37" fmla="*/ 14 h 136"/>
                  <a:gd name="T38" fmla="*/ 100 w 144"/>
                  <a:gd name="T39" fmla="*/ 20 h 136"/>
                  <a:gd name="T40" fmla="*/ 73 w 144"/>
                  <a:gd name="T41" fmla="*/ 8 h 136"/>
                  <a:gd name="T42" fmla="*/ 72 w 144"/>
                  <a:gd name="T43" fmla="*/ 7 h 136"/>
                  <a:gd name="T44" fmla="*/ 71 w 144"/>
                  <a:gd name="T45" fmla="*/ 8 h 136"/>
                  <a:gd name="T46" fmla="*/ 45 w 144"/>
                  <a:gd name="T47" fmla="*/ 20 h 136"/>
                  <a:gd name="T48" fmla="*/ 23 w 144"/>
                  <a:gd name="T49" fmla="*/ 1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4" h="136">
                    <a:moveTo>
                      <a:pt x="72" y="136"/>
                    </a:moveTo>
                    <a:cubicBezTo>
                      <a:pt x="72" y="136"/>
                      <a:pt x="71" y="136"/>
                      <a:pt x="71" y="136"/>
                    </a:cubicBezTo>
                    <a:cubicBezTo>
                      <a:pt x="24" y="112"/>
                      <a:pt x="0" y="56"/>
                      <a:pt x="18" y="8"/>
                    </a:cubicBezTo>
                    <a:cubicBezTo>
                      <a:pt x="19" y="7"/>
                      <a:pt x="19" y="6"/>
                      <a:pt x="20" y="6"/>
                    </a:cubicBezTo>
                    <a:cubicBezTo>
                      <a:pt x="21" y="6"/>
                      <a:pt x="22" y="6"/>
                      <a:pt x="23" y="6"/>
                    </a:cubicBezTo>
                    <a:cubicBezTo>
                      <a:pt x="31" y="11"/>
                      <a:pt x="38" y="13"/>
                      <a:pt x="45" y="13"/>
                    </a:cubicBezTo>
                    <a:cubicBezTo>
                      <a:pt x="55" y="13"/>
                      <a:pt x="62" y="7"/>
                      <a:pt x="67" y="3"/>
                    </a:cubicBezTo>
                    <a:cubicBezTo>
                      <a:pt x="68" y="2"/>
                      <a:pt x="69" y="1"/>
                      <a:pt x="70" y="0"/>
                    </a:cubicBezTo>
                    <a:cubicBezTo>
                      <a:pt x="71" y="0"/>
                      <a:pt x="73" y="0"/>
                      <a:pt x="74" y="0"/>
                    </a:cubicBezTo>
                    <a:cubicBezTo>
                      <a:pt x="75" y="1"/>
                      <a:pt x="76" y="2"/>
                      <a:pt x="77" y="3"/>
                    </a:cubicBezTo>
                    <a:cubicBezTo>
                      <a:pt x="82" y="7"/>
                      <a:pt x="89" y="13"/>
                      <a:pt x="100" y="13"/>
                    </a:cubicBezTo>
                    <a:cubicBezTo>
                      <a:pt x="106" y="13"/>
                      <a:pt x="114" y="11"/>
                      <a:pt x="121" y="6"/>
                    </a:cubicBezTo>
                    <a:cubicBezTo>
                      <a:pt x="122" y="6"/>
                      <a:pt x="123" y="6"/>
                      <a:pt x="124" y="6"/>
                    </a:cubicBezTo>
                    <a:cubicBezTo>
                      <a:pt x="125" y="6"/>
                      <a:pt x="126" y="7"/>
                      <a:pt x="126" y="8"/>
                    </a:cubicBezTo>
                    <a:cubicBezTo>
                      <a:pt x="144" y="56"/>
                      <a:pt x="121" y="112"/>
                      <a:pt x="74" y="136"/>
                    </a:cubicBezTo>
                    <a:cubicBezTo>
                      <a:pt x="73" y="136"/>
                      <a:pt x="73" y="136"/>
                      <a:pt x="72" y="136"/>
                    </a:cubicBezTo>
                    <a:close/>
                    <a:moveTo>
                      <a:pt x="23" y="14"/>
                    </a:moveTo>
                    <a:cubicBezTo>
                      <a:pt x="9" y="57"/>
                      <a:pt x="30" y="107"/>
                      <a:pt x="72" y="129"/>
                    </a:cubicBezTo>
                    <a:cubicBezTo>
                      <a:pt x="114" y="107"/>
                      <a:pt x="135" y="57"/>
                      <a:pt x="121" y="14"/>
                    </a:cubicBezTo>
                    <a:cubicBezTo>
                      <a:pt x="114" y="18"/>
                      <a:pt x="107" y="20"/>
                      <a:pt x="100" y="20"/>
                    </a:cubicBezTo>
                    <a:cubicBezTo>
                      <a:pt x="87" y="20"/>
                      <a:pt x="79" y="13"/>
                      <a:pt x="73" y="8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66" y="13"/>
                      <a:pt x="57" y="20"/>
                      <a:pt x="45" y="20"/>
                    </a:cubicBezTo>
                    <a:cubicBezTo>
                      <a:pt x="38" y="20"/>
                      <a:pt x="31" y="18"/>
                      <a:pt x="2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3" name="Freeform 164">
                <a:extLst>
                  <a:ext uri="{FF2B5EF4-FFF2-40B4-BE49-F238E27FC236}">
                    <a16:creationId xmlns:a16="http://schemas.microsoft.com/office/drawing/2014/main" id="{F1ADD0FA-90DC-48F5-BA48-A645C048C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55438" y="1595438"/>
                <a:ext cx="200025" cy="220662"/>
              </a:xfrm>
              <a:custGeom>
                <a:avLst/>
                <a:gdLst>
                  <a:gd name="T0" fmla="*/ 5 w 58"/>
                  <a:gd name="T1" fmla="*/ 65 h 65"/>
                  <a:gd name="T2" fmla="*/ 7 w 58"/>
                  <a:gd name="T3" fmla="*/ 6 h 65"/>
                  <a:gd name="T4" fmla="*/ 58 w 58"/>
                  <a:gd name="T5" fmla="*/ 0 h 65"/>
                  <a:gd name="T6" fmla="*/ 58 w 58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65">
                    <a:moveTo>
                      <a:pt x="5" y="65"/>
                    </a:moveTo>
                    <a:cubicBezTo>
                      <a:pt x="0" y="46"/>
                      <a:pt x="0" y="26"/>
                      <a:pt x="7" y="6"/>
                    </a:cubicBezTo>
                    <a:cubicBezTo>
                      <a:pt x="37" y="24"/>
                      <a:pt x="51" y="6"/>
                      <a:pt x="58" y="0"/>
                    </a:cubicBezTo>
                    <a:cubicBezTo>
                      <a:pt x="58" y="65"/>
                      <a:pt x="58" y="65"/>
                      <a:pt x="58" y="6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4" name="Freeform 165">
                <a:extLst>
                  <a:ext uri="{FF2B5EF4-FFF2-40B4-BE49-F238E27FC236}">
                    <a16:creationId xmlns:a16="http://schemas.microsoft.com/office/drawing/2014/main" id="{882EAFAE-8859-48B2-8690-ED092AAF4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55463" y="1816100"/>
                <a:ext cx="184150" cy="222250"/>
              </a:xfrm>
              <a:custGeom>
                <a:avLst/>
                <a:gdLst>
                  <a:gd name="T0" fmla="*/ 0 w 54"/>
                  <a:gd name="T1" fmla="*/ 0 h 65"/>
                  <a:gd name="T2" fmla="*/ 0 w 54"/>
                  <a:gd name="T3" fmla="*/ 65 h 65"/>
                  <a:gd name="T4" fmla="*/ 54 w 54"/>
                  <a:gd name="T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65">
                    <a:moveTo>
                      <a:pt x="0" y="0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27" y="52"/>
                      <a:pt x="46" y="27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grpSp>
          <p:nvGrpSpPr>
            <p:cNvPr id="31" name="Group 327">
              <a:extLst>
                <a:ext uri="{FF2B5EF4-FFF2-40B4-BE49-F238E27FC236}">
                  <a16:creationId xmlns:a16="http://schemas.microsoft.com/office/drawing/2014/main" id="{4705EB97-2170-4396-A0A2-7FA9CDF13D94}"/>
                </a:ext>
              </a:extLst>
            </p:cNvPr>
            <p:cNvGrpSpPr/>
            <p:nvPr/>
          </p:nvGrpSpPr>
          <p:grpSpPr>
            <a:xfrm>
              <a:off x="9274753" y="4770418"/>
              <a:ext cx="581127" cy="563582"/>
              <a:chOff x="7319963" y="1500188"/>
              <a:chExt cx="654050" cy="63341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4" name="Freeform 425">
                <a:extLst>
                  <a:ext uri="{FF2B5EF4-FFF2-40B4-BE49-F238E27FC236}">
                    <a16:creationId xmlns:a16="http://schemas.microsoft.com/office/drawing/2014/main" id="{58E62C2E-F8BE-4BA1-AE8C-FFB822946A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64425" y="1676400"/>
                <a:ext cx="376237" cy="255587"/>
              </a:xfrm>
              <a:custGeom>
                <a:avLst/>
                <a:gdLst>
                  <a:gd name="T0" fmla="*/ 95 w 110"/>
                  <a:gd name="T1" fmla="*/ 33 h 75"/>
                  <a:gd name="T2" fmla="*/ 96 w 110"/>
                  <a:gd name="T3" fmla="*/ 26 h 75"/>
                  <a:gd name="T4" fmla="*/ 70 w 110"/>
                  <a:gd name="T5" fmla="*/ 0 h 75"/>
                  <a:gd name="T6" fmla="*/ 46 w 110"/>
                  <a:gd name="T7" fmla="*/ 16 h 75"/>
                  <a:gd name="T8" fmla="*/ 32 w 110"/>
                  <a:gd name="T9" fmla="*/ 9 h 75"/>
                  <a:gd name="T10" fmla="*/ 13 w 110"/>
                  <a:gd name="T11" fmla="*/ 28 h 75"/>
                  <a:gd name="T12" fmla="*/ 14 w 110"/>
                  <a:gd name="T13" fmla="*/ 33 h 75"/>
                  <a:gd name="T14" fmla="*/ 0 w 110"/>
                  <a:gd name="T15" fmla="*/ 53 h 75"/>
                  <a:gd name="T16" fmla="*/ 21 w 110"/>
                  <a:gd name="T17" fmla="*/ 75 h 75"/>
                  <a:gd name="T18" fmla="*/ 89 w 110"/>
                  <a:gd name="T19" fmla="*/ 75 h 75"/>
                  <a:gd name="T20" fmla="*/ 110 w 110"/>
                  <a:gd name="T21" fmla="*/ 53 h 75"/>
                  <a:gd name="T22" fmla="*/ 95 w 110"/>
                  <a:gd name="T23" fmla="*/ 33 h 75"/>
                  <a:gd name="T24" fmla="*/ 53 w 110"/>
                  <a:gd name="T25" fmla="*/ 31 h 75"/>
                  <a:gd name="T26" fmla="*/ 55 w 110"/>
                  <a:gd name="T27" fmla="*/ 29 h 75"/>
                  <a:gd name="T28" fmla="*/ 57 w 110"/>
                  <a:gd name="T29" fmla="*/ 31 h 75"/>
                  <a:gd name="T30" fmla="*/ 57 w 110"/>
                  <a:gd name="T31" fmla="*/ 44 h 75"/>
                  <a:gd name="T32" fmla="*/ 55 w 110"/>
                  <a:gd name="T33" fmla="*/ 47 h 75"/>
                  <a:gd name="T34" fmla="*/ 53 w 110"/>
                  <a:gd name="T35" fmla="*/ 44 h 75"/>
                  <a:gd name="T36" fmla="*/ 53 w 110"/>
                  <a:gd name="T37" fmla="*/ 31 h 75"/>
                  <a:gd name="T38" fmla="*/ 65 w 110"/>
                  <a:gd name="T39" fmla="*/ 54 h 75"/>
                  <a:gd name="T40" fmla="*/ 55 w 110"/>
                  <a:gd name="T41" fmla="*/ 59 h 75"/>
                  <a:gd name="T42" fmla="*/ 55 w 110"/>
                  <a:gd name="T43" fmla="*/ 59 h 75"/>
                  <a:gd name="T44" fmla="*/ 45 w 110"/>
                  <a:gd name="T45" fmla="*/ 54 h 75"/>
                  <a:gd name="T46" fmla="*/ 41 w 110"/>
                  <a:gd name="T47" fmla="*/ 44 h 75"/>
                  <a:gd name="T48" fmla="*/ 45 w 110"/>
                  <a:gd name="T49" fmla="*/ 34 h 75"/>
                  <a:gd name="T50" fmla="*/ 48 w 110"/>
                  <a:gd name="T51" fmla="*/ 34 h 75"/>
                  <a:gd name="T52" fmla="*/ 48 w 110"/>
                  <a:gd name="T53" fmla="*/ 37 h 75"/>
                  <a:gd name="T54" fmla="*/ 45 w 110"/>
                  <a:gd name="T55" fmla="*/ 44 h 75"/>
                  <a:gd name="T56" fmla="*/ 48 w 110"/>
                  <a:gd name="T57" fmla="*/ 51 h 75"/>
                  <a:gd name="T58" fmla="*/ 55 w 110"/>
                  <a:gd name="T59" fmla="*/ 54 h 75"/>
                  <a:gd name="T60" fmla="*/ 62 w 110"/>
                  <a:gd name="T61" fmla="*/ 51 h 75"/>
                  <a:gd name="T62" fmla="*/ 65 w 110"/>
                  <a:gd name="T63" fmla="*/ 44 h 75"/>
                  <a:gd name="T64" fmla="*/ 62 w 110"/>
                  <a:gd name="T65" fmla="*/ 37 h 75"/>
                  <a:gd name="T66" fmla="*/ 62 w 110"/>
                  <a:gd name="T67" fmla="*/ 34 h 75"/>
                  <a:gd name="T68" fmla="*/ 65 w 110"/>
                  <a:gd name="T69" fmla="*/ 34 h 75"/>
                  <a:gd name="T70" fmla="*/ 69 w 110"/>
                  <a:gd name="T71" fmla="*/ 44 h 75"/>
                  <a:gd name="T72" fmla="*/ 65 w 110"/>
                  <a:gd name="T73" fmla="*/ 5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0" h="75">
                    <a:moveTo>
                      <a:pt x="95" y="33"/>
                    </a:moveTo>
                    <a:cubicBezTo>
                      <a:pt x="96" y="30"/>
                      <a:pt x="96" y="28"/>
                      <a:pt x="96" y="26"/>
                    </a:cubicBezTo>
                    <a:cubicBezTo>
                      <a:pt x="96" y="12"/>
                      <a:pt x="84" y="0"/>
                      <a:pt x="70" y="0"/>
                    </a:cubicBezTo>
                    <a:cubicBezTo>
                      <a:pt x="59" y="0"/>
                      <a:pt x="50" y="6"/>
                      <a:pt x="46" y="16"/>
                    </a:cubicBezTo>
                    <a:cubicBezTo>
                      <a:pt x="42" y="12"/>
                      <a:pt x="37" y="9"/>
                      <a:pt x="32" y="9"/>
                    </a:cubicBezTo>
                    <a:cubicBezTo>
                      <a:pt x="22" y="9"/>
                      <a:pt x="13" y="18"/>
                      <a:pt x="13" y="28"/>
                    </a:cubicBezTo>
                    <a:cubicBezTo>
                      <a:pt x="13" y="30"/>
                      <a:pt x="14" y="31"/>
                      <a:pt x="14" y="33"/>
                    </a:cubicBezTo>
                    <a:cubicBezTo>
                      <a:pt x="6" y="36"/>
                      <a:pt x="0" y="44"/>
                      <a:pt x="0" y="53"/>
                    </a:cubicBezTo>
                    <a:cubicBezTo>
                      <a:pt x="0" y="65"/>
                      <a:pt x="9" y="75"/>
                      <a:pt x="21" y="75"/>
                    </a:cubicBezTo>
                    <a:cubicBezTo>
                      <a:pt x="89" y="75"/>
                      <a:pt x="89" y="75"/>
                      <a:pt x="89" y="75"/>
                    </a:cubicBezTo>
                    <a:cubicBezTo>
                      <a:pt x="101" y="75"/>
                      <a:pt x="110" y="65"/>
                      <a:pt x="110" y="53"/>
                    </a:cubicBezTo>
                    <a:cubicBezTo>
                      <a:pt x="110" y="44"/>
                      <a:pt x="104" y="35"/>
                      <a:pt x="95" y="33"/>
                    </a:cubicBezTo>
                    <a:close/>
                    <a:moveTo>
                      <a:pt x="53" y="31"/>
                    </a:moveTo>
                    <a:cubicBezTo>
                      <a:pt x="53" y="30"/>
                      <a:pt x="54" y="29"/>
                      <a:pt x="55" y="29"/>
                    </a:cubicBezTo>
                    <a:cubicBezTo>
                      <a:pt x="56" y="29"/>
                      <a:pt x="57" y="30"/>
                      <a:pt x="57" y="31"/>
                    </a:cubicBezTo>
                    <a:cubicBezTo>
                      <a:pt x="57" y="44"/>
                      <a:pt x="57" y="44"/>
                      <a:pt x="57" y="44"/>
                    </a:cubicBezTo>
                    <a:cubicBezTo>
                      <a:pt x="57" y="46"/>
                      <a:pt x="56" y="47"/>
                      <a:pt x="55" y="47"/>
                    </a:cubicBezTo>
                    <a:cubicBezTo>
                      <a:pt x="54" y="47"/>
                      <a:pt x="53" y="46"/>
                      <a:pt x="53" y="44"/>
                    </a:cubicBezTo>
                    <a:lnTo>
                      <a:pt x="53" y="31"/>
                    </a:lnTo>
                    <a:close/>
                    <a:moveTo>
                      <a:pt x="65" y="54"/>
                    </a:moveTo>
                    <a:cubicBezTo>
                      <a:pt x="62" y="57"/>
                      <a:pt x="59" y="59"/>
                      <a:pt x="55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1" y="59"/>
                      <a:pt x="48" y="57"/>
                      <a:pt x="45" y="54"/>
                    </a:cubicBezTo>
                    <a:cubicBezTo>
                      <a:pt x="42" y="52"/>
                      <a:pt x="41" y="48"/>
                      <a:pt x="41" y="44"/>
                    </a:cubicBezTo>
                    <a:cubicBezTo>
                      <a:pt x="41" y="41"/>
                      <a:pt x="42" y="37"/>
                      <a:pt x="45" y="34"/>
                    </a:cubicBezTo>
                    <a:cubicBezTo>
                      <a:pt x="46" y="34"/>
                      <a:pt x="47" y="34"/>
                      <a:pt x="48" y="34"/>
                    </a:cubicBezTo>
                    <a:cubicBezTo>
                      <a:pt x="49" y="35"/>
                      <a:pt x="49" y="37"/>
                      <a:pt x="48" y="37"/>
                    </a:cubicBezTo>
                    <a:cubicBezTo>
                      <a:pt x="46" y="39"/>
                      <a:pt x="45" y="42"/>
                      <a:pt x="45" y="44"/>
                    </a:cubicBezTo>
                    <a:cubicBezTo>
                      <a:pt x="45" y="47"/>
                      <a:pt x="46" y="49"/>
                      <a:pt x="48" y="51"/>
                    </a:cubicBezTo>
                    <a:cubicBezTo>
                      <a:pt x="50" y="53"/>
                      <a:pt x="52" y="54"/>
                      <a:pt x="55" y="54"/>
                    </a:cubicBezTo>
                    <a:cubicBezTo>
                      <a:pt x="58" y="54"/>
                      <a:pt x="60" y="53"/>
                      <a:pt x="62" y="51"/>
                    </a:cubicBezTo>
                    <a:cubicBezTo>
                      <a:pt x="64" y="49"/>
                      <a:pt x="65" y="47"/>
                      <a:pt x="65" y="44"/>
                    </a:cubicBezTo>
                    <a:cubicBezTo>
                      <a:pt x="65" y="42"/>
                      <a:pt x="64" y="39"/>
                      <a:pt x="62" y="37"/>
                    </a:cubicBezTo>
                    <a:cubicBezTo>
                      <a:pt x="61" y="37"/>
                      <a:pt x="61" y="35"/>
                      <a:pt x="62" y="34"/>
                    </a:cubicBezTo>
                    <a:cubicBezTo>
                      <a:pt x="63" y="34"/>
                      <a:pt x="64" y="34"/>
                      <a:pt x="65" y="34"/>
                    </a:cubicBezTo>
                    <a:cubicBezTo>
                      <a:pt x="68" y="37"/>
                      <a:pt x="69" y="41"/>
                      <a:pt x="69" y="44"/>
                    </a:cubicBezTo>
                    <a:cubicBezTo>
                      <a:pt x="69" y="48"/>
                      <a:pt x="68" y="52"/>
                      <a:pt x="6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5" name="Freeform 426">
                <a:extLst>
                  <a:ext uri="{FF2B5EF4-FFF2-40B4-BE49-F238E27FC236}">
                    <a16:creationId xmlns:a16="http://schemas.microsoft.com/office/drawing/2014/main" id="{977BBEC1-7AD2-498D-B974-F193B8700D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2863" y="1500188"/>
                <a:ext cx="260350" cy="179387"/>
              </a:xfrm>
              <a:custGeom>
                <a:avLst/>
                <a:gdLst>
                  <a:gd name="T0" fmla="*/ 62 w 76"/>
                  <a:gd name="T1" fmla="*/ 53 h 53"/>
                  <a:gd name="T2" fmla="*/ 76 w 76"/>
                  <a:gd name="T3" fmla="*/ 46 h 53"/>
                  <a:gd name="T4" fmla="*/ 17 w 76"/>
                  <a:gd name="T5" fmla="*/ 3 h 53"/>
                  <a:gd name="T6" fmla="*/ 0 w 76"/>
                  <a:gd name="T7" fmla="*/ 0 h 53"/>
                  <a:gd name="T8" fmla="*/ 0 w 76"/>
                  <a:gd name="T9" fmla="*/ 15 h 53"/>
                  <a:gd name="T10" fmla="*/ 13 w 76"/>
                  <a:gd name="T11" fmla="*/ 17 h 53"/>
                  <a:gd name="T12" fmla="*/ 62 w 76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53">
                    <a:moveTo>
                      <a:pt x="62" y="53"/>
                    </a:moveTo>
                    <a:cubicBezTo>
                      <a:pt x="76" y="46"/>
                      <a:pt x="76" y="46"/>
                      <a:pt x="76" y="46"/>
                    </a:cubicBezTo>
                    <a:cubicBezTo>
                      <a:pt x="63" y="25"/>
                      <a:pt x="43" y="9"/>
                      <a:pt x="17" y="3"/>
                    </a:cubicBezTo>
                    <a:cubicBezTo>
                      <a:pt x="11" y="1"/>
                      <a:pt x="5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" y="15"/>
                      <a:pt x="9" y="16"/>
                      <a:pt x="13" y="17"/>
                    </a:cubicBezTo>
                    <a:cubicBezTo>
                      <a:pt x="35" y="22"/>
                      <a:pt x="52" y="35"/>
                      <a:pt x="62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6" name="Freeform 427">
                <a:extLst>
                  <a:ext uri="{FF2B5EF4-FFF2-40B4-BE49-F238E27FC236}">
                    <a16:creationId xmlns:a16="http://schemas.microsoft.com/office/drawing/2014/main" id="{E9F88F37-E12F-40BF-B87F-A83B193C67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9963" y="1666875"/>
                <a:ext cx="88900" cy="285750"/>
              </a:xfrm>
              <a:custGeom>
                <a:avLst/>
                <a:gdLst>
                  <a:gd name="T0" fmla="*/ 19 w 26"/>
                  <a:gd name="T1" fmla="*/ 26 h 84"/>
                  <a:gd name="T2" fmla="*/ 26 w 26"/>
                  <a:gd name="T3" fmla="*/ 7 h 84"/>
                  <a:gd name="T4" fmla="*/ 14 w 26"/>
                  <a:gd name="T5" fmla="*/ 0 h 84"/>
                  <a:gd name="T6" fmla="*/ 5 w 26"/>
                  <a:gd name="T7" fmla="*/ 23 h 84"/>
                  <a:gd name="T8" fmla="*/ 11 w 26"/>
                  <a:gd name="T9" fmla="*/ 84 h 84"/>
                  <a:gd name="T10" fmla="*/ 24 w 26"/>
                  <a:gd name="T11" fmla="*/ 77 h 84"/>
                  <a:gd name="T12" fmla="*/ 19 w 26"/>
                  <a:gd name="T13" fmla="*/ 2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84">
                    <a:moveTo>
                      <a:pt x="19" y="26"/>
                    </a:moveTo>
                    <a:cubicBezTo>
                      <a:pt x="21" y="19"/>
                      <a:pt x="23" y="13"/>
                      <a:pt x="26" y="7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0" y="7"/>
                      <a:pt x="7" y="14"/>
                      <a:pt x="5" y="23"/>
                    </a:cubicBezTo>
                    <a:cubicBezTo>
                      <a:pt x="0" y="44"/>
                      <a:pt x="3" y="65"/>
                      <a:pt x="11" y="84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17" y="61"/>
                      <a:pt x="15" y="44"/>
                      <a:pt x="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7" name="Freeform 428">
                <a:extLst>
                  <a:ext uri="{FF2B5EF4-FFF2-40B4-BE49-F238E27FC236}">
                    <a16:creationId xmlns:a16="http://schemas.microsoft.com/office/drawing/2014/main" id="{065A984A-9510-4958-A0B3-C127C47AC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2863" y="1966913"/>
                <a:ext cx="249237" cy="166687"/>
              </a:xfrm>
              <a:custGeom>
                <a:avLst/>
                <a:gdLst>
                  <a:gd name="T0" fmla="*/ 0 w 73"/>
                  <a:gd name="T1" fmla="*/ 34 h 49"/>
                  <a:gd name="T2" fmla="*/ 0 w 73"/>
                  <a:gd name="T3" fmla="*/ 49 h 49"/>
                  <a:gd name="T4" fmla="*/ 73 w 73"/>
                  <a:gd name="T5" fmla="*/ 8 h 49"/>
                  <a:gd name="T6" fmla="*/ 60 w 73"/>
                  <a:gd name="T7" fmla="*/ 0 h 49"/>
                  <a:gd name="T8" fmla="*/ 0 w 73"/>
                  <a:gd name="T9" fmla="*/ 3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9">
                    <a:moveTo>
                      <a:pt x="0" y="34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29" y="48"/>
                      <a:pt x="57" y="32"/>
                      <a:pt x="73" y="8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6" y="20"/>
                      <a:pt x="24" y="33"/>
                      <a:pt x="0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8" name="Freeform 429">
                <a:extLst>
                  <a:ext uri="{FF2B5EF4-FFF2-40B4-BE49-F238E27FC236}">
                    <a16:creationId xmlns:a16="http://schemas.microsoft.com/office/drawing/2014/main" id="{BB38958E-DB3E-4D4A-9DF3-FC78A6824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2350" y="1952625"/>
                <a:ext cx="260350" cy="180975"/>
              </a:xfrm>
              <a:custGeom>
                <a:avLst/>
                <a:gdLst>
                  <a:gd name="T0" fmla="*/ 13 w 76"/>
                  <a:gd name="T1" fmla="*/ 0 h 53"/>
                  <a:gd name="T2" fmla="*/ 0 w 76"/>
                  <a:gd name="T3" fmla="*/ 7 h 53"/>
                  <a:gd name="T4" fmla="*/ 59 w 76"/>
                  <a:gd name="T5" fmla="*/ 50 h 53"/>
                  <a:gd name="T6" fmla="*/ 76 w 76"/>
                  <a:gd name="T7" fmla="*/ 53 h 53"/>
                  <a:gd name="T8" fmla="*/ 76 w 76"/>
                  <a:gd name="T9" fmla="*/ 38 h 53"/>
                  <a:gd name="T10" fmla="*/ 62 w 76"/>
                  <a:gd name="T11" fmla="*/ 36 h 53"/>
                  <a:gd name="T12" fmla="*/ 13 w 76"/>
                  <a:gd name="T13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53">
                    <a:moveTo>
                      <a:pt x="13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3" y="28"/>
                      <a:pt x="33" y="44"/>
                      <a:pt x="59" y="50"/>
                    </a:cubicBezTo>
                    <a:cubicBezTo>
                      <a:pt x="65" y="52"/>
                      <a:pt x="71" y="53"/>
                      <a:pt x="76" y="53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2" y="38"/>
                      <a:pt x="67" y="37"/>
                      <a:pt x="62" y="36"/>
                    </a:cubicBezTo>
                    <a:cubicBezTo>
                      <a:pt x="41" y="31"/>
                      <a:pt x="24" y="18"/>
                      <a:pt x="1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9" name="Freeform 430">
                <a:extLst>
                  <a:ext uri="{FF2B5EF4-FFF2-40B4-BE49-F238E27FC236}">
                    <a16:creationId xmlns:a16="http://schemas.microsoft.com/office/drawing/2014/main" id="{625311E0-3929-4C70-9C0D-E5DE1D651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1938" y="1679575"/>
                <a:ext cx="92075" cy="287337"/>
              </a:xfrm>
              <a:custGeom>
                <a:avLst/>
                <a:gdLst>
                  <a:gd name="T0" fmla="*/ 16 w 27"/>
                  <a:gd name="T1" fmla="*/ 0 h 84"/>
                  <a:gd name="T2" fmla="*/ 2 w 27"/>
                  <a:gd name="T3" fmla="*/ 7 h 84"/>
                  <a:gd name="T4" fmla="*/ 7 w 27"/>
                  <a:gd name="T5" fmla="*/ 58 h 84"/>
                  <a:gd name="T6" fmla="*/ 0 w 27"/>
                  <a:gd name="T7" fmla="*/ 77 h 84"/>
                  <a:gd name="T8" fmla="*/ 13 w 27"/>
                  <a:gd name="T9" fmla="*/ 84 h 84"/>
                  <a:gd name="T10" fmla="*/ 22 w 27"/>
                  <a:gd name="T11" fmla="*/ 61 h 84"/>
                  <a:gd name="T12" fmla="*/ 16 w 27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84">
                    <a:moveTo>
                      <a:pt x="16" y="0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9" y="23"/>
                      <a:pt x="12" y="40"/>
                      <a:pt x="7" y="58"/>
                    </a:cubicBezTo>
                    <a:cubicBezTo>
                      <a:pt x="6" y="65"/>
                      <a:pt x="3" y="71"/>
                      <a:pt x="0" y="77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7" y="77"/>
                      <a:pt x="20" y="70"/>
                      <a:pt x="22" y="61"/>
                    </a:cubicBezTo>
                    <a:cubicBezTo>
                      <a:pt x="27" y="40"/>
                      <a:pt x="24" y="19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50" name="Freeform 431">
                <a:extLst>
                  <a:ext uri="{FF2B5EF4-FFF2-40B4-BE49-F238E27FC236}">
                    <a16:creationId xmlns:a16="http://schemas.microsoft.com/office/drawing/2014/main" id="{9A777C2D-4C6F-420C-BFE1-DD2542B27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1875" y="1500188"/>
                <a:ext cx="250825" cy="166687"/>
              </a:xfrm>
              <a:custGeom>
                <a:avLst/>
                <a:gdLst>
                  <a:gd name="T0" fmla="*/ 73 w 73"/>
                  <a:gd name="T1" fmla="*/ 0 h 49"/>
                  <a:gd name="T2" fmla="*/ 0 w 73"/>
                  <a:gd name="T3" fmla="*/ 41 h 49"/>
                  <a:gd name="T4" fmla="*/ 13 w 73"/>
                  <a:gd name="T5" fmla="*/ 49 h 49"/>
                  <a:gd name="T6" fmla="*/ 73 w 73"/>
                  <a:gd name="T7" fmla="*/ 15 h 49"/>
                  <a:gd name="T8" fmla="*/ 73 w 73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9">
                    <a:moveTo>
                      <a:pt x="73" y="0"/>
                    </a:moveTo>
                    <a:cubicBezTo>
                      <a:pt x="43" y="2"/>
                      <a:pt x="16" y="17"/>
                      <a:pt x="0" y="4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26" y="29"/>
                      <a:pt x="49" y="16"/>
                      <a:pt x="73" y="15"/>
                    </a:cubicBezTo>
                    <a:cubicBezTo>
                      <a:pt x="73" y="0"/>
                      <a:pt x="73" y="0"/>
                      <a:pt x="7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grpSp>
          <p:nvGrpSpPr>
            <p:cNvPr id="32" name="Group 395">
              <a:extLst>
                <a:ext uri="{FF2B5EF4-FFF2-40B4-BE49-F238E27FC236}">
                  <a16:creationId xmlns:a16="http://schemas.microsoft.com/office/drawing/2014/main" id="{B8165631-5928-46D1-82C6-5BD5968049F0}"/>
                </a:ext>
              </a:extLst>
            </p:cNvPr>
            <p:cNvGrpSpPr/>
            <p:nvPr/>
          </p:nvGrpSpPr>
          <p:grpSpPr>
            <a:xfrm rot="2776275">
              <a:off x="9700841" y="2886307"/>
              <a:ext cx="280538" cy="525357"/>
              <a:chOff x="6265863" y="1336675"/>
              <a:chExt cx="511174" cy="957262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6" name="Freeform 581">
                <a:extLst>
                  <a:ext uri="{FF2B5EF4-FFF2-40B4-BE49-F238E27FC236}">
                    <a16:creationId xmlns:a16="http://schemas.microsoft.com/office/drawing/2014/main" id="{2B537E64-DF7E-4398-86B7-10E17F5A99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48425" y="1584325"/>
                <a:ext cx="119062" cy="119062"/>
              </a:xfrm>
              <a:custGeom>
                <a:avLst/>
                <a:gdLst>
                  <a:gd name="T0" fmla="*/ 8 w 35"/>
                  <a:gd name="T1" fmla="*/ 9 h 35"/>
                  <a:gd name="T2" fmla="*/ 8 w 35"/>
                  <a:gd name="T3" fmla="*/ 11 h 35"/>
                  <a:gd name="T4" fmla="*/ 5 w 35"/>
                  <a:gd name="T5" fmla="*/ 13 h 35"/>
                  <a:gd name="T6" fmla="*/ 1 w 35"/>
                  <a:gd name="T7" fmla="*/ 14 h 35"/>
                  <a:gd name="T8" fmla="*/ 1 w 35"/>
                  <a:gd name="T9" fmla="*/ 18 h 35"/>
                  <a:gd name="T10" fmla="*/ 6 w 35"/>
                  <a:gd name="T11" fmla="*/ 20 h 35"/>
                  <a:gd name="T12" fmla="*/ 6 w 35"/>
                  <a:gd name="T13" fmla="*/ 24 h 35"/>
                  <a:gd name="T14" fmla="*/ 3 w 35"/>
                  <a:gd name="T15" fmla="*/ 27 h 35"/>
                  <a:gd name="T16" fmla="*/ 6 w 35"/>
                  <a:gd name="T17" fmla="*/ 30 h 35"/>
                  <a:gd name="T18" fmla="*/ 11 w 35"/>
                  <a:gd name="T19" fmla="*/ 28 h 35"/>
                  <a:gd name="T20" fmla="*/ 14 w 35"/>
                  <a:gd name="T21" fmla="*/ 31 h 35"/>
                  <a:gd name="T22" fmla="*/ 14 w 35"/>
                  <a:gd name="T23" fmla="*/ 35 h 35"/>
                  <a:gd name="T24" fmla="*/ 18 w 35"/>
                  <a:gd name="T25" fmla="*/ 34 h 35"/>
                  <a:gd name="T26" fmla="*/ 20 w 35"/>
                  <a:gd name="T27" fmla="*/ 30 h 35"/>
                  <a:gd name="T28" fmla="*/ 22 w 35"/>
                  <a:gd name="T29" fmla="*/ 29 h 35"/>
                  <a:gd name="T30" fmla="*/ 24 w 35"/>
                  <a:gd name="T31" fmla="*/ 30 h 35"/>
                  <a:gd name="T32" fmla="*/ 27 w 35"/>
                  <a:gd name="T33" fmla="*/ 32 h 35"/>
                  <a:gd name="T34" fmla="*/ 30 w 35"/>
                  <a:gd name="T35" fmla="*/ 29 h 35"/>
                  <a:gd name="T36" fmla="*/ 28 w 35"/>
                  <a:gd name="T37" fmla="*/ 25 h 35"/>
                  <a:gd name="T38" fmla="*/ 29 w 35"/>
                  <a:gd name="T39" fmla="*/ 23 h 35"/>
                  <a:gd name="T40" fmla="*/ 31 w 35"/>
                  <a:gd name="T41" fmla="*/ 22 h 35"/>
                  <a:gd name="T42" fmla="*/ 35 w 35"/>
                  <a:gd name="T43" fmla="*/ 21 h 35"/>
                  <a:gd name="T44" fmla="*/ 34 w 35"/>
                  <a:gd name="T45" fmla="*/ 18 h 35"/>
                  <a:gd name="T46" fmla="*/ 30 w 35"/>
                  <a:gd name="T47" fmla="*/ 15 h 35"/>
                  <a:gd name="T48" fmla="*/ 29 w 35"/>
                  <a:gd name="T49" fmla="*/ 14 h 35"/>
                  <a:gd name="T50" fmla="*/ 30 w 35"/>
                  <a:gd name="T51" fmla="*/ 12 h 35"/>
                  <a:gd name="T52" fmla="*/ 32 w 35"/>
                  <a:gd name="T53" fmla="*/ 8 h 35"/>
                  <a:gd name="T54" fmla="*/ 29 w 35"/>
                  <a:gd name="T55" fmla="*/ 6 h 35"/>
                  <a:gd name="T56" fmla="*/ 25 w 35"/>
                  <a:gd name="T57" fmla="*/ 8 h 35"/>
                  <a:gd name="T58" fmla="*/ 23 w 35"/>
                  <a:gd name="T59" fmla="*/ 7 h 35"/>
                  <a:gd name="T60" fmla="*/ 22 w 35"/>
                  <a:gd name="T61" fmla="*/ 5 h 35"/>
                  <a:gd name="T62" fmla="*/ 21 w 35"/>
                  <a:gd name="T63" fmla="*/ 1 h 35"/>
                  <a:gd name="T64" fmla="*/ 18 w 35"/>
                  <a:gd name="T65" fmla="*/ 1 h 35"/>
                  <a:gd name="T66" fmla="*/ 15 w 35"/>
                  <a:gd name="T67" fmla="*/ 6 h 35"/>
                  <a:gd name="T68" fmla="*/ 14 w 35"/>
                  <a:gd name="T69" fmla="*/ 6 h 35"/>
                  <a:gd name="T70" fmla="*/ 12 w 35"/>
                  <a:gd name="T71" fmla="*/ 6 h 35"/>
                  <a:gd name="T72" fmla="*/ 8 w 35"/>
                  <a:gd name="T73" fmla="*/ 3 h 35"/>
                  <a:gd name="T74" fmla="*/ 6 w 35"/>
                  <a:gd name="T75" fmla="*/ 6 h 35"/>
                  <a:gd name="T76" fmla="*/ 22 w 35"/>
                  <a:gd name="T77" fmla="*/ 23 h 35"/>
                  <a:gd name="T78" fmla="*/ 14 w 35"/>
                  <a:gd name="T79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" h="35">
                    <a:moveTo>
                      <a:pt x="6" y="6"/>
                    </a:moveTo>
                    <a:cubicBezTo>
                      <a:pt x="8" y="9"/>
                      <a:pt x="8" y="9"/>
                      <a:pt x="8" y="9"/>
                    </a:cubicBezTo>
                    <a:cubicBezTo>
                      <a:pt x="8" y="10"/>
                      <a:pt x="8" y="10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7" y="11"/>
                      <a:pt x="7" y="12"/>
                      <a:pt x="7" y="12"/>
                    </a:cubicBezTo>
                    <a:cubicBezTo>
                      <a:pt x="7" y="13"/>
                      <a:pt x="6" y="13"/>
                      <a:pt x="5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1" y="14"/>
                      <a:pt x="1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1" y="18"/>
                      <a:pt x="1" y="1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5" y="19"/>
                      <a:pt x="6" y="19"/>
                      <a:pt x="6" y="20"/>
                    </a:cubicBezTo>
                    <a:cubicBezTo>
                      <a:pt x="6" y="21"/>
                      <a:pt x="6" y="21"/>
                      <a:pt x="6" y="22"/>
                    </a:cubicBezTo>
                    <a:cubicBezTo>
                      <a:pt x="7" y="22"/>
                      <a:pt x="6" y="23"/>
                      <a:pt x="6" y="24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7"/>
                      <a:pt x="3" y="27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30"/>
                      <a:pt x="6" y="30"/>
                      <a:pt x="6" y="30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0" y="27"/>
                      <a:pt x="11" y="28"/>
                      <a:pt x="11" y="28"/>
                    </a:cubicBezTo>
                    <a:cubicBezTo>
                      <a:pt x="12" y="28"/>
                      <a:pt x="12" y="28"/>
                      <a:pt x="12" y="29"/>
                    </a:cubicBezTo>
                    <a:cubicBezTo>
                      <a:pt x="13" y="29"/>
                      <a:pt x="14" y="29"/>
                      <a:pt x="14" y="31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4" y="35"/>
                      <a:pt x="14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8" y="35"/>
                      <a:pt x="18" y="34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1" y="30"/>
                      <a:pt x="21" y="29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9"/>
                      <a:pt x="23" y="29"/>
                      <a:pt x="24" y="30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3"/>
                      <a:pt x="27" y="33"/>
                      <a:pt x="27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0"/>
                      <a:pt x="30" y="30"/>
                      <a:pt x="30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6"/>
                      <a:pt x="28" y="25"/>
                      <a:pt x="28" y="25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9" y="24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2"/>
                      <a:pt x="31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22"/>
                      <a:pt x="35" y="22"/>
                      <a:pt x="35" y="21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8"/>
                      <a:pt x="35" y="18"/>
                      <a:pt x="34" y="18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0" y="17"/>
                      <a:pt x="30" y="16"/>
                      <a:pt x="30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5"/>
                      <a:pt x="30" y="14"/>
                      <a:pt x="29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3"/>
                      <a:pt x="29" y="13"/>
                      <a:pt x="30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3" y="9"/>
                      <a:pt x="33" y="8"/>
                      <a:pt x="32" y="8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0" y="6"/>
                      <a:pt x="29" y="6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4" y="7"/>
                      <a:pt x="24" y="7"/>
                      <a:pt x="23" y="7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3" y="7"/>
                      <a:pt x="22" y="6"/>
                      <a:pt x="22" y="5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2" y="1"/>
                      <a:pt x="21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8" y="1"/>
                      <a:pt x="18" y="1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5"/>
                      <a:pt x="16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2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lose/>
                    <a:moveTo>
                      <a:pt x="23" y="14"/>
                    </a:moveTo>
                    <a:cubicBezTo>
                      <a:pt x="25" y="17"/>
                      <a:pt x="24" y="21"/>
                      <a:pt x="22" y="23"/>
                    </a:cubicBezTo>
                    <a:cubicBezTo>
                      <a:pt x="19" y="25"/>
                      <a:pt x="15" y="24"/>
                      <a:pt x="13" y="22"/>
                    </a:cubicBezTo>
                    <a:cubicBezTo>
                      <a:pt x="11" y="19"/>
                      <a:pt x="11" y="15"/>
                      <a:pt x="14" y="13"/>
                    </a:cubicBezTo>
                    <a:cubicBezTo>
                      <a:pt x="17" y="11"/>
                      <a:pt x="21" y="11"/>
                      <a:pt x="2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37" name="Freeform 582">
                <a:extLst>
                  <a:ext uri="{FF2B5EF4-FFF2-40B4-BE49-F238E27FC236}">
                    <a16:creationId xmlns:a16="http://schemas.microsoft.com/office/drawing/2014/main" id="{C426477F-C7CD-4BA5-8B8D-6A6B66BD49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5875" y="1768475"/>
                <a:ext cx="358775" cy="361950"/>
              </a:xfrm>
              <a:custGeom>
                <a:avLst/>
                <a:gdLst>
                  <a:gd name="T0" fmla="*/ 95 w 105"/>
                  <a:gd name="T1" fmla="*/ 42 h 106"/>
                  <a:gd name="T2" fmla="*/ 100 w 105"/>
                  <a:gd name="T3" fmla="*/ 30 h 106"/>
                  <a:gd name="T4" fmla="*/ 87 w 105"/>
                  <a:gd name="T5" fmla="*/ 26 h 106"/>
                  <a:gd name="T6" fmla="*/ 88 w 105"/>
                  <a:gd name="T7" fmla="*/ 14 h 106"/>
                  <a:gd name="T8" fmla="*/ 74 w 105"/>
                  <a:gd name="T9" fmla="*/ 15 h 106"/>
                  <a:gd name="T10" fmla="*/ 70 w 105"/>
                  <a:gd name="T11" fmla="*/ 3 h 106"/>
                  <a:gd name="T12" fmla="*/ 58 w 105"/>
                  <a:gd name="T13" fmla="*/ 10 h 106"/>
                  <a:gd name="T14" fmla="*/ 50 w 105"/>
                  <a:gd name="T15" fmla="*/ 0 h 106"/>
                  <a:gd name="T16" fmla="*/ 41 w 105"/>
                  <a:gd name="T17" fmla="*/ 11 h 106"/>
                  <a:gd name="T18" fmla="*/ 30 w 105"/>
                  <a:gd name="T19" fmla="*/ 5 h 106"/>
                  <a:gd name="T20" fmla="*/ 26 w 105"/>
                  <a:gd name="T21" fmla="*/ 18 h 106"/>
                  <a:gd name="T22" fmla="*/ 13 w 105"/>
                  <a:gd name="T23" fmla="*/ 17 h 106"/>
                  <a:gd name="T24" fmla="*/ 15 w 105"/>
                  <a:gd name="T25" fmla="*/ 31 h 106"/>
                  <a:gd name="T26" fmla="*/ 3 w 105"/>
                  <a:gd name="T27" fmla="*/ 35 h 106"/>
                  <a:gd name="T28" fmla="*/ 9 w 105"/>
                  <a:gd name="T29" fmla="*/ 47 h 106"/>
                  <a:gd name="T30" fmla="*/ 0 w 105"/>
                  <a:gd name="T31" fmla="*/ 55 h 106"/>
                  <a:gd name="T32" fmla="*/ 10 w 105"/>
                  <a:gd name="T33" fmla="*/ 64 h 106"/>
                  <a:gd name="T34" fmla="*/ 4 w 105"/>
                  <a:gd name="T35" fmla="*/ 75 h 106"/>
                  <a:gd name="T36" fmla="*/ 18 w 105"/>
                  <a:gd name="T37" fmla="*/ 79 h 106"/>
                  <a:gd name="T38" fmla="*/ 17 w 105"/>
                  <a:gd name="T39" fmla="*/ 92 h 106"/>
                  <a:gd name="T40" fmla="*/ 30 w 105"/>
                  <a:gd name="T41" fmla="*/ 90 h 106"/>
                  <a:gd name="T42" fmla="*/ 34 w 105"/>
                  <a:gd name="T43" fmla="*/ 103 h 106"/>
                  <a:gd name="T44" fmla="*/ 47 w 105"/>
                  <a:gd name="T45" fmla="*/ 96 h 106"/>
                  <a:gd name="T46" fmla="*/ 55 w 105"/>
                  <a:gd name="T47" fmla="*/ 106 h 106"/>
                  <a:gd name="T48" fmla="*/ 63 w 105"/>
                  <a:gd name="T49" fmla="*/ 95 h 106"/>
                  <a:gd name="T50" fmla="*/ 75 w 105"/>
                  <a:gd name="T51" fmla="*/ 101 h 106"/>
                  <a:gd name="T52" fmla="*/ 79 w 105"/>
                  <a:gd name="T53" fmla="*/ 87 h 106"/>
                  <a:gd name="T54" fmla="*/ 92 w 105"/>
                  <a:gd name="T55" fmla="*/ 88 h 106"/>
                  <a:gd name="T56" fmla="*/ 90 w 105"/>
                  <a:gd name="T57" fmla="*/ 75 h 106"/>
                  <a:gd name="T58" fmla="*/ 102 w 105"/>
                  <a:gd name="T59" fmla="*/ 71 h 106"/>
                  <a:gd name="T60" fmla="*/ 95 w 105"/>
                  <a:gd name="T61" fmla="*/ 59 h 106"/>
                  <a:gd name="T62" fmla="*/ 105 w 105"/>
                  <a:gd name="T63" fmla="*/ 50 h 106"/>
                  <a:gd name="T64" fmla="*/ 81 w 105"/>
                  <a:gd name="T65" fmla="*/ 63 h 106"/>
                  <a:gd name="T66" fmla="*/ 81 w 105"/>
                  <a:gd name="T67" fmla="*/ 43 h 106"/>
                  <a:gd name="T68" fmla="*/ 85 w 105"/>
                  <a:gd name="T69" fmla="*/ 61 h 106"/>
                  <a:gd name="T70" fmla="*/ 64 w 105"/>
                  <a:gd name="T71" fmla="*/ 43 h 106"/>
                  <a:gd name="T72" fmla="*/ 69 w 105"/>
                  <a:gd name="T73" fmla="*/ 24 h 106"/>
                  <a:gd name="T74" fmla="*/ 44 w 105"/>
                  <a:gd name="T75" fmla="*/ 20 h 106"/>
                  <a:gd name="T76" fmla="*/ 62 w 105"/>
                  <a:gd name="T77" fmla="*/ 24 h 106"/>
                  <a:gd name="T78" fmla="*/ 42 w 105"/>
                  <a:gd name="T79" fmla="*/ 24 h 106"/>
                  <a:gd name="T80" fmla="*/ 52 w 105"/>
                  <a:gd name="T81" fmla="*/ 61 h 106"/>
                  <a:gd name="T82" fmla="*/ 61 w 105"/>
                  <a:gd name="T83" fmla="*/ 53 h 106"/>
                  <a:gd name="T84" fmla="*/ 43 w 105"/>
                  <a:gd name="T85" fmla="*/ 40 h 106"/>
                  <a:gd name="T86" fmla="*/ 23 w 105"/>
                  <a:gd name="T87" fmla="*/ 35 h 106"/>
                  <a:gd name="T88" fmla="*/ 19 w 105"/>
                  <a:gd name="T89" fmla="*/ 61 h 106"/>
                  <a:gd name="T90" fmla="*/ 23 w 105"/>
                  <a:gd name="T91" fmla="*/ 42 h 106"/>
                  <a:gd name="T92" fmla="*/ 23 w 105"/>
                  <a:gd name="T93" fmla="*/ 62 h 106"/>
                  <a:gd name="T94" fmla="*/ 25 w 105"/>
                  <a:gd name="T95" fmla="*/ 66 h 106"/>
                  <a:gd name="T96" fmla="*/ 39 w 105"/>
                  <a:gd name="T97" fmla="*/ 80 h 106"/>
                  <a:gd name="T98" fmla="*/ 23 w 105"/>
                  <a:gd name="T99" fmla="*/ 69 h 106"/>
                  <a:gd name="T100" fmla="*/ 43 w 105"/>
                  <a:gd name="T101" fmla="*/ 85 h 106"/>
                  <a:gd name="T102" fmla="*/ 54 w 105"/>
                  <a:gd name="T103" fmla="*/ 68 h 106"/>
                  <a:gd name="T104" fmla="*/ 69 w 105"/>
                  <a:gd name="T105" fmla="*/ 82 h 106"/>
                  <a:gd name="T106" fmla="*/ 64 w 105"/>
                  <a:gd name="T107" fmla="*/ 62 h 106"/>
                  <a:gd name="T108" fmla="*/ 76 w 105"/>
                  <a:gd name="T109" fmla="*/ 7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5" h="106">
                    <a:moveTo>
                      <a:pt x="103" y="48"/>
                    </a:moveTo>
                    <a:cubicBezTo>
                      <a:pt x="95" y="47"/>
                      <a:pt x="95" y="47"/>
                      <a:pt x="95" y="47"/>
                    </a:cubicBezTo>
                    <a:cubicBezTo>
                      <a:pt x="95" y="45"/>
                      <a:pt x="95" y="44"/>
                      <a:pt x="95" y="42"/>
                    </a:cubicBezTo>
                    <a:cubicBezTo>
                      <a:pt x="101" y="38"/>
                      <a:pt x="101" y="38"/>
                      <a:pt x="101" y="38"/>
                    </a:cubicBezTo>
                    <a:cubicBezTo>
                      <a:pt x="102" y="37"/>
                      <a:pt x="103" y="36"/>
                      <a:pt x="102" y="35"/>
                    </a:cubicBezTo>
                    <a:cubicBezTo>
                      <a:pt x="100" y="30"/>
                      <a:pt x="100" y="30"/>
                      <a:pt x="100" y="30"/>
                    </a:cubicBezTo>
                    <a:cubicBezTo>
                      <a:pt x="100" y="29"/>
                      <a:pt x="99" y="29"/>
                      <a:pt x="98" y="29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89" y="29"/>
                      <a:pt x="88" y="28"/>
                      <a:pt x="87" y="26"/>
                    </a:cubicBezTo>
                    <a:cubicBezTo>
                      <a:pt x="92" y="20"/>
                      <a:pt x="92" y="20"/>
                      <a:pt x="92" y="20"/>
                    </a:cubicBezTo>
                    <a:cubicBezTo>
                      <a:pt x="92" y="19"/>
                      <a:pt x="92" y="18"/>
                      <a:pt x="92" y="17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7" y="13"/>
                      <a:pt x="86" y="13"/>
                      <a:pt x="85" y="13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17"/>
                      <a:pt x="76" y="16"/>
                      <a:pt x="74" y="15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7" y="7"/>
                      <a:pt x="76" y="5"/>
                      <a:pt x="75" y="5"/>
                    </a:cubicBezTo>
                    <a:cubicBezTo>
                      <a:pt x="70" y="3"/>
                      <a:pt x="70" y="3"/>
                      <a:pt x="70" y="3"/>
                    </a:cubicBezTo>
                    <a:cubicBezTo>
                      <a:pt x="69" y="3"/>
                      <a:pt x="68" y="3"/>
                      <a:pt x="68" y="4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2" y="10"/>
                      <a:pt x="60" y="10"/>
                      <a:pt x="58" y="10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57" y="1"/>
                      <a:pt x="56" y="0"/>
                      <a:pt x="55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9" y="0"/>
                      <a:pt x="48" y="1"/>
                      <a:pt x="48" y="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3" y="10"/>
                      <a:pt x="41" y="11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6" y="2"/>
                      <a:pt x="35" y="3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8" y="6"/>
                      <a:pt x="29" y="7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9" y="16"/>
                      <a:pt x="27" y="17"/>
                      <a:pt x="26" y="18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9" y="13"/>
                      <a:pt x="18" y="13"/>
                      <a:pt x="17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9"/>
                      <a:pt x="13" y="2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8"/>
                      <a:pt x="16" y="29"/>
                      <a:pt x="15" y="31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9"/>
                      <a:pt x="5" y="30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6"/>
                      <a:pt x="3" y="37"/>
                      <a:pt x="3" y="37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3"/>
                      <a:pt x="10" y="45"/>
                      <a:pt x="9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0" y="48"/>
                      <a:pt x="0" y="49"/>
                      <a:pt x="0" y="5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0" y="57"/>
                      <a:pt x="1" y="5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0"/>
                      <a:pt x="10" y="62"/>
                      <a:pt x="10" y="64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9"/>
                      <a:pt x="2" y="70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5" y="76"/>
                      <a:pt x="6" y="77"/>
                      <a:pt x="7" y="76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6" y="76"/>
                      <a:pt x="17" y="78"/>
                      <a:pt x="18" y="79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2" y="86"/>
                      <a:pt x="12" y="88"/>
                      <a:pt x="13" y="88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8" y="93"/>
                      <a:pt x="19" y="93"/>
                      <a:pt x="20" y="92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27" y="88"/>
                      <a:pt x="29" y="89"/>
                      <a:pt x="30" y="90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8" y="99"/>
                      <a:pt x="29" y="100"/>
                      <a:pt x="29" y="100"/>
                    </a:cubicBezTo>
                    <a:cubicBezTo>
                      <a:pt x="34" y="103"/>
                      <a:pt x="34" y="103"/>
                      <a:pt x="34" y="103"/>
                    </a:cubicBezTo>
                    <a:cubicBezTo>
                      <a:pt x="35" y="103"/>
                      <a:pt x="36" y="103"/>
                      <a:pt x="37" y="102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3" y="95"/>
                      <a:pt x="45" y="96"/>
                      <a:pt x="47" y="96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48" y="105"/>
                      <a:pt x="49" y="106"/>
                      <a:pt x="50" y="106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6" y="106"/>
                      <a:pt x="57" y="105"/>
                      <a:pt x="57" y="104"/>
                    </a:cubicBezTo>
                    <a:cubicBezTo>
                      <a:pt x="58" y="96"/>
                      <a:pt x="58" y="96"/>
                      <a:pt x="58" y="96"/>
                    </a:cubicBezTo>
                    <a:cubicBezTo>
                      <a:pt x="60" y="96"/>
                      <a:pt x="62" y="95"/>
                      <a:pt x="63" y="95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8" y="103"/>
                      <a:pt x="69" y="103"/>
                      <a:pt x="70" y="103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6" y="100"/>
                      <a:pt x="76" y="99"/>
                      <a:pt x="76" y="98"/>
                    </a:cubicBezTo>
                    <a:cubicBezTo>
                      <a:pt x="74" y="90"/>
                      <a:pt x="74" y="90"/>
                      <a:pt x="74" y="90"/>
                    </a:cubicBezTo>
                    <a:cubicBezTo>
                      <a:pt x="76" y="90"/>
                      <a:pt x="77" y="89"/>
                      <a:pt x="79" y="87"/>
                    </a:cubicBezTo>
                    <a:cubicBezTo>
                      <a:pt x="85" y="92"/>
                      <a:pt x="85" y="92"/>
                      <a:pt x="85" y="92"/>
                    </a:cubicBezTo>
                    <a:cubicBezTo>
                      <a:pt x="86" y="93"/>
                      <a:pt x="87" y="93"/>
                      <a:pt x="88" y="92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88"/>
                      <a:pt x="92" y="86"/>
                      <a:pt x="92" y="86"/>
                    </a:cubicBezTo>
                    <a:cubicBezTo>
                      <a:pt x="87" y="79"/>
                      <a:pt x="87" y="79"/>
                      <a:pt x="87" y="79"/>
                    </a:cubicBezTo>
                    <a:cubicBezTo>
                      <a:pt x="88" y="78"/>
                      <a:pt x="89" y="76"/>
                      <a:pt x="90" y="75"/>
                    </a:cubicBezTo>
                    <a:cubicBezTo>
                      <a:pt x="98" y="77"/>
                      <a:pt x="98" y="77"/>
                      <a:pt x="98" y="77"/>
                    </a:cubicBezTo>
                    <a:cubicBezTo>
                      <a:pt x="99" y="77"/>
                      <a:pt x="100" y="77"/>
                      <a:pt x="100" y="76"/>
                    </a:cubicBezTo>
                    <a:cubicBezTo>
                      <a:pt x="102" y="71"/>
                      <a:pt x="102" y="71"/>
                      <a:pt x="102" y="71"/>
                    </a:cubicBezTo>
                    <a:cubicBezTo>
                      <a:pt x="102" y="70"/>
                      <a:pt x="102" y="69"/>
                      <a:pt x="101" y="68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5" y="62"/>
                      <a:pt x="95" y="60"/>
                      <a:pt x="95" y="59"/>
                    </a:cubicBezTo>
                    <a:cubicBezTo>
                      <a:pt x="103" y="57"/>
                      <a:pt x="103" y="57"/>
                      <a:pt x="103" y="57"/>
                    </a:cubicBezTo>
                    <a:cubicBezTo>
                      <a:pt x="104" y="57"/>
                      <a:pt x="105" y="56"/>
                      <a:pt x="105" y="55"/>
                    </a:cubicBezTo>
                    <a:cubicBezTo>
                      <a:pt x="105" y="50"/>
                      <a:pt x="105" y="50"/>
                      <a:pt x="105" y="50"/>
                    </a:cubicBezTo>
                    <a:cubicBezTo>
                      <a:pt x="105" y="49"/>
                      <a:pt x="104" y="48"/>
                      <a:pt x="103" y="48"/>
                    </a:cubicBezTo>
                    <a:close/>
                    <a:moveTo>
                      <a:pt x="85" y="61"/>
                    </a:moveTo>
                    <a:cubicBezTo>
                      <a:pt x="84" y="63"/>
                      <a:pt x="82" y="64"/>
                      <a:pt x="81" y="63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66" y="54"/>
                      <a:pt x="66" y="52"/>
                      <a:pt x="67" y="51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2" y="42"/>
                      <a:pt x="84" y="42"/>
                      <a:pt x="85" y="44"/>
                    </a:cubicBezTo>
                    <a:cubicBezTo>
                      <a:pt x="85" y="44"/>
                      <a:pt x="86" y="49"/>
                      <a:pt x="86" y="53"/>
                    </a:cubicBezTo>
                    <a:cubicBezTo>
                      <a:pt x="86" y="57"/>
                      <a:pt x="85" y="61"/>
                      <a:pt x="85" y="61"/>
                    </a:cubicBezTo>
                    <a:close/>
                    <a:moveTo>
                      <a:pt x="81" y="36"/>
                    </a:moveTo>
                    <a:cubicBezTo>
                      <a:pt x="82" y="37"/>
                      <a:pt x="82" y="39"/>
                      <a:pt x="80" y="40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3" y="44"/>
                      <a:pt x="61" y="42"/>
                      <a:pt x="62" y="41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6" y="23"/>
                      <a:pt x="68" y="23"/>
                      <a:pt x="69" y="24"/>
                    </a:cubicBezTo>
                    <a:cubicBezTo>
                      <a:pt x="69" y="24"/>
                      <a:pt x="73" y="26"/>
                      <a:pt x="76" y="29"/>
                    </a:cubicBezTo>
                    <a:cubicBezTo>
                      <a:pt x="79" y="32"/>
                      <a:pt x="81" y="36"/>
                      <a:pt x="81" y="36"/>
                    </a:cubicBezTo>
                    <a:close/>
                    <a:moveTo>
                      <a:pt x="44" y="20"/>
                    </a:moveTo>
                    <a:cubicBezTo>
                      <a:pt x="44" y="20"/>
                      <a:pt x="48" y="19"/>
                      <a:pt x="52" y="19"/>
                    </a:cubicBezTo>
                    <a:cubicBezTo>
                      <a:pt x="57" y="19"/>
                      <a:pt x="61" y="20"/>
                      <a:pt x="61" y="20"/>
                    </a:cubicBezTo>
                    <a:cubicBezTo>
                      <a:pt x="63" y="20"/>
                      <a:pt x="63" y="22"/>
                      <a:pt x="62" y="24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3" y="39"/>
                      <a:pt x="52" y="39"/>
                      <a:pt x="50" y="37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2"/>
                      <a:pt x="42" y="20"/>
                      <a:pt x="44" y="20"/>
                    </a:cubicBezTo>
                    <a:close/>
                    <a:moveTo>
                      <a:pt x="61" y="53"/>
                    </a:moveTo>
                    <a:cubicBezTo>
                      <a:pt x="61" y="57"/>
                      <a:pt x="57" y="61"/>
                      <a:pt x="52" y="61"/>
                    </a:cubicBezTo>
                    <a:cubicBezTo>
                      <a:pt x="48" y="61"/>
                      <a:pt x="44" y="57"/>
                      <a:pt x="44" y="53"/>
                    </a:cubicBezTo>
                    <a:cubicBezTo>
                      <a:pt x="44" y="48"/>
                      <a:pt x="48" y="45"/>
                      <a:pt x="52" y="45"/>
                    </a:cubicBezTo>
                    <a:cubicBezTo>
                      <a:pt x="57" y="45"/>
                      <a:pt x="61" y="48"/>
                      <a:pt x="61" y="53"/>
                    </a:cubicBezTo>
                    <a:close/>
                    <a:moveTo>
                      <a:pt x="35" y="23"/>
                    </a:moveTo>
                    <a:cubicBezTo>
                      <a:pt x="37" y="22"/>
                      <a:pt x="39" y="23"/>
                      <a:pt x="39" y="25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2"/>
                      <a:pt x="42" y="43"/>
                      <a:pt x="40" y="43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3" y="39"/>
                      <a:pt x="22" y="37"/>
                      <a:pt x="23" y="35"/>
                    </a:cubicBezTo>
                    <a:cubicBezTo>
                      <a:pt x="23" y="35"/>
                      <a:pt x="25" y="31"/>
                      <a:pt x="28" y="28"/>
                    </a:cubicBezTo>
                    <a:cubicBezTo>
                      <a:pt x="31" y="25"/>
                      <a:pt x="35" y="23"/>
                      <a:pt x="35" y="23"/>
                    </a:cubicBezTo>
                    <a:close/>
                    <a:moveTo>
                      <a:pt x="19" y="61"/>
                    </a:moveTo>
                    <a:cubicBezTo>
                      <a:pt x="19" y="61"/>
                      <a:pt x="18" y="57"/>
                      <a:pt x="18" y="52"/>
                    </a:cubicBezTo>
                    <a:cubicBezTo>
                      <a:pt x="18" y="48"/>
                      <a:pt x="19" y="44"/>
                      <a:pt x="19" y="44"/>
                    </a:cubicBezTo>
                    <a:cubicBezTo>
                      <a:pt x="20" y="42"/>
                      <a:pt x="22" y="41"/>
                      <a:pt x="23" y="42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8" y="51"/>
                      <a:pt x="38" y="53"/>
                      <a:pt x="37" y="54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2" y="63"/>
                      <a:pt x="20" y="63"/>
                      <a:pt x="19" y="61"/>
                    </a:cubicBezTo>
                    <a:close/>
                    <a:moveTo>
                      <a:pt x="23" y="69"/>
                    </a:moveTo>
                    <a:cubicBezTo>
                      <a:pt x="22" y="68"/>
                      <a:pt x="23" y="66"/>
                      <a:pt x="25" y="66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1"/>
                      <a:pt x="43" y="63"/>
                      <a:pt x="42" y="65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38" y="82"/>
                      <a:pt x="37" y="82"/>
                      <a:pt x="35" y="82"/>
                    </a:cubicBezTo>
                    <a:cubicBezTo>
                      <a:pt x="35" y="82"/>
                      <a:pt x="31" y="79"/>
                      <a:pt x="28" y="76"/>
                    </a:cubicBezTo>
                    <a:cubicBezTo>
                      <a:pt x="25" y="73"/>
                      <a:pt x="23" y="69"/>
                      <a:pt x="23" y="69"/>
                    </a:cubicBezTo>
                    <a:close/>
                    <a:moveTo>
                      <a:pt x="60" y="85"/>
                    </a:moveTo>
                    <a:cubicBezTo>
                      <a:pt x="60" y="85"/>
                      <a:pt x="56" y="86"/>
                      <a:pt x="52" y="86"/>
                    </a:cubicBezTo>
                    <a:cubicBezTo>
                      <a:pt x="48" y="86"/>
                      <a:pt x="43" y="85"/>
                      <a:pt x="43" y="85"/>
                    </a:cubicBezTo>
                    <a:cubicBezTo>
                      <a:pt x="42" y="85"/>
                      <a:pt x="41" y="83"/>
                      <a:pt x="42" y="81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51" y="66"/>
                      <a:pt x="53" y="66"/>
                      <a:pt x="54" y="68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3" y="83"/>
                      <a:pt x="62" y="85"/>
                      <a:pt x="60" y="85"/>
                    </a:cubicBezTo>
                    <a:close/>
                    <a:moveTo>
                      <a:pt x="69" y="82"/>
                    </a:moveTo>
                    <a:cubicBezTo>
                      <a:pt x="67" y="83"/>
                      <a:pt x="66" y="82"/>
                      <a:pt x="65" y="80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1" y="63"/>
                      <a:pt x="62" y="62"/>
                      <a:pt x="64" y="62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81" y="66"/>
                      <a:pt x="82" y="68"/>
                      <a:pt x="81" y="70"/>
                    </a:cubicBezTo>
                    <a:cubicBezTo>
                      <a:pt x="81" y="70"/>
                      <a:pt x="79" y="74"/>
                      <a:pt x="76" y="77"/>
                    </a:cubicBezTo>
                    <a:cubicBezTo>
                      <a:pt x="73" y="80"/>
                      <a:pt x="69" y="82"/>
                      <a:pt x="69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38" name="Freeform 583">
                <a:extLst>
                  <a:ext uri="{FF2B5EF4-FFF2-40B4-BE49-F238E27FC236}">
                    <a16:creationId xmlns:a16="http://schemas.microsoft.com/office/drawing/2014/main" id="{8ECBA75B-EEFC-4750-8567-AE4D76E8E6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2238" y="1336675"/>
                <a:ext cx="169862" cy="169862"/>
              </a:xfrm>
              <a:custGeom>
                <a:avLst/>
                <a:gdLst>
                  <a:gd name="T0" fmla="*/ 49 w 50"/>
                  <a:gd name="T1" fmla="*/ 31 h 50"/>
                  <a:gd name="T2" fmla="*/ 42 w 50"/>
                  <a:gd name="T3" fmla="*/ 27 h 50"/>
                  <a:gd name="T4" fmla="*/ 42 w 50"/>
                  <a:gd name="T5" fmla="*/ 27 h 50"/>
                  <a:gd name="T6" fmla="*/ 42 w 50"/>
                  <a:gd name="T7" fmla="*/ 22 h 50"/>
                  <a:gd name="T8" fmla="*/ 42 w 50"/>
                  <a:gd name="T9" fmla="*/ 22 h 50"/>
                  <a:gd name="T10" fmla="*/ 48 w 50"/>
                  <a:gd name="T11" fmla="*/ 17 h 50"/>
                  <a:gd name="T12" fmla="*/ 49 w 50"/>
                  <a:gd name="T13" fmla="*/ 14 h 50"/>
                  <a:gd name="T14" fmla="*/ 46 w 50"/>
                  <a:gd name="T15" fmla="*/ 13 h 50"/>
                  <a:gd name="T16" fmla="*/ 38 w 50"/>
                  <a:gd name="T17" fmla="*/ 14 h 50"/>
                  <a:gd name="T18" fmla="*/ 38 w 50"/>
                  <a:gd name="T19" fmla="*/ 14 h 50"/>
                  <a:gd name="T20" fmla="*/ 35 w 50"/>
                  <a:gd name="T21" fmla="*/ 12 h 50"/>
                  <a:gd name="T22" fmla="*/ 35 w 50"/>
                  <a:gd name="T23" fmla="*/ 11 h 50"/>
                  <a:gd name="T24" fmla="*/ 36 w 50"/>
                  <a:gd name="T25" fmla="*/ 4 h 50"/>
                  <a:gd name="T26" fmla="*/ 34 w 50"/>
                  <a:gd name="T27" fmla="*/ 1 h 50"/>
                  <a:gd name="T28" fmla="*/ 31 w 50"/>
                  <a:gd name="T29" fmla="*/ 2 h 50"/>
                  <a:gd name="T30" fmla="*/ 27 w 50"/>
                  <a:gd name="T31" fmla="*/ 9 h 50"/>
                  <a:gd name="T32" fmla="*/ 26 w 50"/>
                  <a:gd name="T33" fmla="*/ 9 h 50"/>
                  <a:gd name="T34" fmla="*/ 22 w 50"/>
                  <a:gd name="T35" fmla="*/ 9 h 50"/>
                  <a:gd name="T36" fmla="*/ 22 w 50"/>
                  <a:gd name="T37" fmla="*/ 9 h 50"/>
                  <a:gd name="T38" fmla="*/ 17 w 50"/>
                  <a:gd name="T39" fmla="*/ 3 h 50"/>
                  <a:gd name="T40" fmla="*/ 14 w 50"/>
                  <a:gd name="T41" fmla="*/ 2 h 50"/>
                  <a:gd name="T42" fmla="*/ 12 w 50"/>
                  <a:gd name="T43" fmla="*/ 5 h 50"/>
                  <a:gd name="T44" fmla="*/ 14 w 50"/>
                  <a:gd name="T45" fmla="*/ 13 h 50"/>
                  <a:gd name="T46" fmla="*/ 14 w 50"/>
                  <a:gd name="T47" fmla="*/ 13 h 50"/>
                  <a:gd name="T48" fmla="*/ 11 w 50"/>
                  <a:gd name="T49" fmla="*/ 16 h 50"/>
                  <a:gd name="T50" fmla="*/ 11 w 50"/>
                  <a:gd name="T51" fmla="*/ 16 h 50"/>
                  <a:gd name="T52" fmla="*/ 4 w 50"/>
                  <a:gd name="T53" fmla="*/ 15 h 50"/>
                  <a:gd name="T54" fmla="*/ 1 w 50"/>
                  <a:gd name="T55" fmla="*/ 17 h 50"/>
                  <a:gd name="T56" fmla="*/ 2 w 50"/>
                  <a:gd name="T57" fmla="*/ 20 h 50"/>
                  <a:gd name="T58" fmla="*/ 8 w 50"/>
                  <a:gd name="T59" fmla="*/ 24 h 50"/>
                  <a:gd name="T60" fmla="*/ 9 w 50"/>
                  <a:gd name="T61" fmla="*/ 29 h 50"/>
                  <a:gd name="T62" fmla="*/ 3 w 50"/>
                  <a:gd name="T63" fmla="*/ 33 h 50"/>
                  <a:gd name="T64" fmla="*/ 2 w 50"/>
                  <a:gd name="T65" fmla="*/ 37 h 50"/>
                  <a:gd name="T66" fmla="*/ 5 w 50"/>
                  <a:gd name="T67" fmla="*/ 38 h 50"/>
                  <a:gd name="T68" fmla="*/ 12 w 50"/>
                  <a:gd name="T69" fmla="*/ 36 h 50"/>
                  <a:gd name="T70" fmla="*/ 16 w 50"/>
                  <a:gd name="T71" fmla="*/ 39 h 50"/>
                  <a:gd name="T72" fmla="*/ 15 w 50"/>
                  <a:gd name="T73" fmla="*/ 47 h 50"/>
                  <a:gd name="T74" fmla="*/ 17 w 50"/>
                  <a:gd name="T75" fmla="*/ 50 h 50"/>
                  <a:gd name="T76" fmla="*/ 20 w 50"/>
                  <a:gd name="T77" fmla="*/ 49 h 50"/>
                  <a:gd name="T78" fmla="*/ 24 w 50"/>
                  <a:gd name="T79" fmla="*/ 42 h 50"/>
                  <a:gd name="T80" fmla="*/ 29 w 50"/>
                  <a:gd name="T81" fmla="*/ 42 h 50"/>
                  <a:gd name="T82" fmla="*/ 33 w 50"/>
                  <a:gd name="T83" fmla="*/ 48 h 50"/>
                  <a:gd name="T84" fmla="*/ 37 w 50"/>
                  <a:gd name="T85" fmla="*/ 49 h 50"/>
                  <a:gd name="T86" fmla="*/ 38 w 50"/>
                  <a:gd name="T87" fmla="*/ 46 h 50"/>
                  <a:gd name="T88" fmla="*/ 36 w 50"/>
                  <a:gd name="T89" fmla="*/ 38 h 50"/>
                  <a:gd name="T90" fmla="*/ 39 w 50"/>
                  <a:gd name="T91" fmla="*/ 35 h 50"/>
                  <a:gd name="T92" fmla="*/ 47 w 50"/>
                  <a:gd name="T93" fmla="*/ 36 h 50"/>
                  <a:gd name="T94" fmla="*/ 50 w 50"/>
                  <a:gd name="T95" fmla="*/ 34 h 50"/>
                  <a:gd name="T96" fmla="*/ 49 w 50"/>
                  <a:gd name="T97" fmla="*/ 31 h 50"/>
                  <a:gd name="T98" fmla="*/ 22 w 50"/>
                  <a:gd name="T99" fmla="*/ 36 h 50"/>
                  <a:gd name="T100" fmla="*/ 15 w 50"/>
                  <a:gd name="T101" fmla="*/ 22 h 50"/>
                  <a:gd name="T102" fmla="*/ 29 w 50"/>
                  <a:gd name="T103" fmla="*/ 15 h 50"/>
                  <a:gd name="T104" fmla="*/ 35 w 50"/>
                  <a:gd name="T105" fmla="*/ 29 h 50"/>
                  <a:gd name="T106" fmla="*/ 22 w 50"/>
                  <a:gd name="T107" fmla="*/ 3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" h="50">
                    <a:moveTo>
                      <a:pt x="49" y="31"/>
                    </a:move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5"/>
                      <a:pt x="42" y="24"/>
                      <a:pt x="42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6"/>
                      <a:pt x="49" y="15"/>
                      <a:pt x="49" y="14"/>
                    </a:cubicBezTo>
                    <a:cubicBezTo>
                      <a:pt x="48" y="13"/>
                      <a:pt x="47" y="12"/>
                      <a:pt x="46" y="13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6" y="12"/>
                      <a:pt x="35" y="12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3" y="0"/>
                      <a:pt x="31" y="1"/>
                      <a:pt x="31" y="2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4" y="9"/>
                      <a:pt x="22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5" y="1"/>
                      <a:pt x="14" y="2"/>
                    </a:cubicBezTo>
                    <a:cubicBezTo>
                      <a:pt x="13" y="2"/>
                      <a:pt x="12" y="4"/>
                      <a:pt x="12" y="5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4"/>
                      <a:pt x="12" y="15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2" y="15"/>
                      <a:pt x="1" y="16"/>
                      <a:pt x="1" y="17"/>
                    </a:cubicBezTo>
                    <a:cubicBezTo>
                      <a:pt x="0" y="18"/>
                      <a:pt x="1" y="19"/>
                      <a:pt x="2" y="2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6"/>
                      <a:pt x="8" y="27"/>
                      <a:pt x="9" y="29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1" y="36"/>
                      <a:pt x="2" y="37"/>
                    </a:cubicBezTo>
                    <a:cubicBezTo>
                      <a:pt x="2" y="38"/>
                      <a:pt x="4" y="38"/>
                      <a:pt x="5" y="38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3" y="38"/>
                      <a:pt x="15" y="39"/>
                      <a:pt x="16" y="39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5" y="48"/>
                      <a:pt x="16" y="50"/>
                      <a:pt x="17" y="50"/>
                    </a:cubicBezTo>
                    <a:cubicBezTo>
                      <a:pt x="18" y="50"/>
                      <a:pt x="19" y="50"/>
                      <a:pt x="20" y="49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6" y="42"/>
                      <a:pt x="27" y="42"/>
                      <a:pt x="29" y="42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4" y="49"/>
                      <a:pt x="36" y="49"/>
                      <a:pt x="37" y="49"/>
                    </a:cubicBezTo>
                    <a:cubicBezTo>
                      <a:pt x="38" y="48"/>
                      <a:pt x="38" y="47"/>
                      <a:pt x="38" y="46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7" y="37"/>
                      <a:pt x="38" y="36"/>
                      <a:pt x="39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9" y="35"/>
                      <a:pt x="50" y="34"/>
                    </a:cubicBezTo>
                    <a:cubicBezTo>
                      <a:pt x="50" y="33"/>
                      <a:pt x="50" y="31"/>
                      <a:pt x="49" y="31"/>
                    </a:cubicBezTo>
                    <a:close/>
                    <a:moveTo>
                      <a:pt x="22" y="36"/>
                    </a:moveTo>
                    <a:cubicBezTo>
                      <a:pt x="16" y="34"/>
                      <a:pt x="13" y="28"/>
                      <a:pt x="15" y="22"/>
                    </a:cubicBezTo>
                    <a:cubicBezTo>
                      <a:pt x="17" y="16"/>
                      <a:pt x="23" y="13"/>
                      <a:pt x="29" y="15"/>
                    </a:cubicBezTo>
                    <a:cubicBezTo>
                      <a:pt x="34" y="17"/>
                      <a:pt x="37" y="23"/>
                      <a:pt x="35" y="29"/>
                    </a:cubicBezTo>
                    <a:cubicBezTo>
                      <a:pt x="33" y="35"/>
                      <a:pt x="27" y="38"/>
                      <a:pt x="22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39" name="Freeform 584">
                <a:extLst>
                  <a:ext uri="{FF2B5EF4-FFF2-40B4-BE49-F238E27FC236}">
                    <a16:creationId xmlns:a16="http://schemas.microsoft.com/office/drawing/2014/main" id="{66AD3B4B-34E9-45AA-BD08-F8C2146514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65863" y="1622425"/>
                <a:ext cx="212725" cy="211137"/>
              </a:xfrm>
              <a:custGeom>
                <a:avLst/>
                <a:gdLst>
                  <a:gd name="T0" fmla="*/ 60 w 62"/>
                  <a:gd name="T1" fmla="*/ 35 h 62"/>
                  <a:gd name="T2" fmla="*/ 62 w 62"/>
                  <a:gd name="T3" fmla="*/ 31 h 62"/>
                  <a:gd name="T4" fmla="*/ 58 w 62"/>
                  <a:gd name="T5" fmla="*/ 27 h 62"/>
                  <a:gd name="T6" fmla="*/ 54 w 62"/>
                  <a:gd name="T7" fmla="*/ 26 h 62"/>
                  <a:gd name="T8" fmla="*/ 52 w 62"/>
                  <a:gd name="T9" fmla="*/ 17 h 62"/>
                  <a:gd name="T10" fmla="*/ 54 w 62"/>
                  <a:gd name="T11" fmla="*/ 13 h 62"/>
                  <a:gd name="T12" fmla="*/ 53 w 62"/>
                  <a:gd name="T13" fmla="*/ 9 h 62"/>
                  <a:gd name="T14" fmla="*/ 48 w 62"/>
                  <a:gd name="T15" fmla="*/ 9 h 62"/>
                  <a:gd name="T16" fmla="*/ 44 w 62"/>
                  <a:gd name="T17" fmla="*/ 11 h 62"/>
                  <a:gd name="T18" fmla="*/ 36 w 62"/>
                  <a:gd name="T19" fmla="*/ 7 h 62"/>
                  <a:gd name="T20" fmla="*/ 35 w 62"/>
                  <a:gd name="T21" fmla="*/ 3 h 62"/>
                  <a:gd name="T22" fmla="*/ 31 w 62"/>
                  <a:gd name="T23" fmla="*/ 0 h 62"/>
                  <a:gd name="T24" fmla="*/ 27 w 62"/>
                  <a:gd name="T25" fmla="*/ 4 h 62"/>
                  <a:gd name="T26" fmla="*/ 26 w 62"/>
                  <a:gd name="T27" fmla="*/ 9 h 62"/>
                  <a:gd name="T28" fmla="*/ 18 w 62"/>
                  <a:gd name="T29" fmla="*/ 11 h 62"/>
                  <a:gd name="T30" fmla="*/ 13 w 62"/>
                  <a:gd name="T31" fmla="*/ 9 h 62"/>
                  <a:gd name="T32" fmla="*/ 9 w 62"/>
                  <a:gd name="T33" fmla="*/ 10 h 62"/>
                  <a:gd name="T34" fmla="*/ 9 w 62"/>
                  <a:gd name="T35" fmla="*/ 15 h 62"/>
                  <a:gd name="T36" fmla="*/ 11 w 62"/>
                  <a:gd name="T37" fmla="*/ 19 h 62"/>
                  <a:gd name="T38" fmla="*/ 7 w 62"/>
                  <a:gd name="T39" fmla="*/ 27 h 62"/>
                  <a:gd name="T40" fmla="*/ 3 w 62"/>
                  <a:gd name="T41" fmla="*/ 28 h 62"/>
                  <a:gd name="T42" fmla="*/ 0 w 62"/>
                  <a:gd name="T43" fmla="*/ 32 h 62"/>
                  <a:gd name="T44" fmla="*/ 4 w 62"/>
                  <a:gd name="T45" fmla="*/ 35 h 62"/>
                  <a:gd name="T46" fmla="*/ 8 w 62"/>
                  <a:gd name="T47" fmla="*/ 37 h 62"/>
                  <a:gd name="T48" fmla="*/ 11 w 62"/>
                  <a:gd name="T49" fmla="*/ 45 h 62"/>
                  <a:gd name="T50" fmla="*/ 9 w 62"/>
                  <a:gd name="T51" fmla="*/ 49 h 62"/>
                  <a:gd name="T52" fmla="*/ 10 w 62"/>
                  <a:gd name="T53" fmla="*/ 53 h 62"/>
                  <a:gd name="T54" fmla="*/ 15 w 62"/>
                  <a:gd name="T55" fmla="*/ 53 h 62"/>
                  <a:gd name="T56" fmla="*/ 19 w 62"/>
                  <a:gd name="T57" fmla="*/ 51 h 62"/>
                  <a:gd name="T58" fmla="*/ 27 w 62"/>
                  <a:gd name="T59" fmla="*/ 56 h 62"/>
                  <a:gd name="T60" fmla="*/ 28 w 62"/>
                  <a:gd name="T61" fmla="*/ 60 h 62"/>
                  <a:gd name="T62" fmla="*/ 32 w 62"/>
                  <a:gd name="T63" fmla="*/ 62 h 62"/>
                  <a:gd name="T64" fmla="*/ 35 w 62"/>
                  <a:gd name="T65" fmla="*/ 58 h 62"/>
                  <a:gd name="T66" fmla="*/ 36 w 62"/>
                  <a:gd name="T67" fmla="*/ 55 h 62"/>
                  <a:gd name="T68" fmla="*/ 45 w 62"/>
                  <a:gd name="T69" fmla="*/ 52 h 62"/>
                  <a:gd name="T70" fmla="*/ 49 w 62"/>
                  <a:gd name="T71" fmla="*/ 54 h 62"/>
                  <a:gd name="T72" fmla="*/ 53 w 62"/>
                  <a:gd name="T73" fmla="*/ 53 h 62"/>
                  <a:gd name="T74" fmla="*/ 53 w 62"/>
                  <a:gd name="T75" fmla="*/ 48 h 62"/>
                  <a:gd name="T76" fmla="*/ 51 w 62"/>
                  <a:gd name="T77" fmla="*/ 44 h 62"/>
                  <a:gd name="T78" fmla="*/ 56 w 62"/>
                  <a:gd name="T79" fmla="*/ 36 h 62"/>
                  <a:gd name="T80" fmla="*/ 45 w 62"/>
                  <a:gd name="T81" fmla="*/ 18 h 62"/>
                  <a:gd name="T82" fmla="*/ 38 w 62"/>
                  <a:gd name="T83" fmla="*/ 25 h 62"/>
                  <a:gd name="T84" fmla="*/ 45 w 62"/>
                  <a:gd name="T85" fmla="*/ 18 h 62"/>
                  <a:gd name="T86" fmla="*/ 34 w 62"/>
                  <a:gd name="T87" fmla="*/ 29 h 62"/>
                  <a:gd name="T88" fmla="*/ 28 w 62"/>
                  <a:gd name="T89" fmla="*/ 35 h 62"/>
                  <a:gd name="T90" fmla="*/ 25 w 62"/>
                  <a:gd name="T91" fmla="*/ 25 h 62"/>
                  <a:gd name="T92" fmla="*/ 18 w 62"/>
                  <a:gd name="T93" fmla="*/ 18 h 62"/>
                  <a:gd name="T94" fmla="*/ 25 w 62"/>
                  <a:gd name="T95" fmla="*/ 25 h 62"/>
                  <a:gd name="T96" fmla="*/ 18 w 62"/>
                  <a:gd name="T97" fmla="*/ 38 h 62"/>
                  <a:gd name="T98" fmla="*/ 25 w 62"/>
                  <a:gd name="T99" fmla="*/ 45 h 62"/>
                  <a:gd name="T100" fmla="*/ 38 w 62"/>
                  <a:gd name="T101" fmla="*/ 38 h 62"/>
                  <a:gd name="T102" fmla="*/ 45 w 62"/>
                  <a:gd name="T103" fmla="*/ 45 h 62"/>
                  <a:gd name="T104" fmla="*/ 38 w 62"/>
                  <a:gd name="T105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62">
                    <a:moveTo>
                      <a:pt x="58" y="35"/>
                    </a:moveTo>
                    <a:cubicBezTo>
                      <a:pt x="59" y="35"/>
                      <a:pt x="59" y="35"/>
                      <a:pt x="60" y="35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32"/>
                      <a:pt x="62" y="31"/>
                      <a:pt x="62" y="31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9" y="28"/>
                      <a:pt x="59" y="27"/>
                      <a:pt x="58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5" y="27"/>
                      <a:pt x="55" y="26"/>
                      <a:pt x="54" y="26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8"/>
                      <a:pt x="52" y="17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4" y="15"/>
                      <a:pt x="54" y="14"/>
                      <a:pt x="54" y="13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9"/>
                      <a:pt x="53" y="9"/>
                      <a:pt x="53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9"/>
                      <a:pt x="48" y="9"/>
                      <a:pt x="48" y="9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2"/>
                      <a:pt x="44" y="12"/>
                      <a:pt x="44" y="11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8"/>
                      <a:pt x="36" y="8"/>
                      <a:pt x="36" y="7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3"/>
                      <a:pt x="35" y="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7" y="4"/>
                      <a:pt x="27" y="4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8"/>
                      <a:pt x="26" y="8"/>
                      <a:pt x="26" y="9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2"/>
                      <a:pt x="18" y="11"/>
                      <a:pt x="18" y="11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4" y="9"/>
                      <a:pt x="1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9" y="9"/>
                      <a:pt x="9" y="9"/>
                      <a:pt x="9" y="10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8"/>
                      <a:pt x="12" y="18"/>
                      <a:pt x="11" y="19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8" y="27"/>
                      <a:pt x="7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1"/>
                      <a:pt x="0" y="31"/>
                      <a:pt x="0" y="32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6"/>
                      <a:pt x="8" y="36"/>
                      <a:pt x="8" y="37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1" y="45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8"/>
                      <a:pt x="9" y="49"/>
                      <a:pt x="9" y="49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53"/>
                      <a:pt x="9" y="53"/>
                      <a:pt x="10" y="53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4"/>
                      <a:pt x="15" y="53"/>
                      <a:pt x="15" y="53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1"/>
                      <a:pt x="18" y="51"/>
                      <a:pt x="19" y="51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6" y="55"/>
                      <a:pt x="27" y="55"/>
                      <a:pt x="27" y="56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7" y="59"/>
                      <a:pt x="27" y="59"/>
                      <a:pt x="28" y="60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1" y="62"/>
                      <a:pt x="31" y="62"/>
                      <a:pt x="32" y="62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5" y="59"/>
                      <a:pt x="35" y="59"/>
                      <a:pt x="35" y="58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55"/>
                      <a:pt x="36" y="55"/>
                      <a:pt x="36" y="55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1"/>
                      <a:pt x="45" y="51"/>
                      <a:pt x="45" y="52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8" y="54"/>
                      <a:pt x="49" y="54"/>
                      <a:pt x="49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3" y="54"/>
                      <a:pt x="53" y="53"/>
                      <a:pt x="53" y="53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4" y="49"/>
                      <a:pt x="53" y="48"/>
                      <a:pt x="53" y="48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5"/>
                      <a:pt x="51" y="45"/>
                      <a:pt x="51" y="44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5" y="36"/>
                      <a:pt x="55" y="36"/>
                      <a:pt x="56" y="36"/>
                    </a:cubicBezTo>
                    <a:lnTo>
                      <a:pt x="58" y="35"/>
                    </a:lnTo>
                    <a:close/>
                    <a:moveTo>
                      <a:pt x="45" y="18"/>
                    </a:moveTo>
                    <a:cubicBezTo>
                      <a:pt x="47" y="20"/>
                      <a:pt x="47" y="23"/>
                      <a:pt x="45" y="25"/>
                    </a:cubicBezTo>
                    <a:cubicBezTo>
                      <a:pt x="43" y="27"/>
                      <a:pt x="40" y="27"/>
                      <a:pt x="38" y="25"/>
                    </a:cubicBezTo>
                    <a:cubicBezTo>
                      <a:pt x="36" y="23"/>
                      <a:pt x="36" y="20"/>
                      <a:pt x="38" y="18"/>
                    </a:cubicBezTo>
                    <a:cubicBezTo>
                      <a:pt x="40" y="16"/>
                      <a:pt x="43" y="16"/>
                      <a:pt x="45" y="18"/>
                    </a:cubicBezTo>
                    <a:close/>
                    <a:moveTo>
                      <a:pt x="28" y="29"/>
                    </a:moveTo>
                    <a:cubicBezTo>
                      <a:pt x="30" y="27"/>
                      <a:pt x="33" y="27"/>
                      <a:pt x="34" y="29"/>
                    </a:cubicBezTo>
                    <a:cubicBezTo>
                      <a:pt x="36" y="30"/>
                      <a:pt x="36" y="33"/>
                      <a:pt x="34" y="35"/>
                    </a:cubicBezTo>
                    <a:cubicBezTo>
                      <a:pt x="33" y="36"/>
                      <a:pt x="30" y="36"/>
                      <a:pt x="28" y="35"/>
                    </a:cubicBezTo>
                    <a:cubicBezTo>
                      <a:pt x="27" y="33"/>
                      <a:pt x="27" y="30"/>
                      <a:pt x="28" y="29"/>
                    </a:cubicBezTo>
                    <a:close/>
                    <a:moveTo>
                      <a:pt x="25" y="25"/>
                    </a:moveTo>
                    <a:cubicBezTo>
                      <a:pt x="23" y="27"/>
                      <a:pt x="20" y="27"/>
                      <a:pt x="18" y="25"/>
                    </a:cubicBezTo>
                    <a:cubicBezTo>
                      <a:pt x="16" y="23"/>
                      <a:pt x="16" y="20"/>
                      <a:pt x="18" y="18"/>
                    </a:cubicBezTo>
                    <a:cubicBezTo>
                      <a:pt x="20" y="16"/>
                      <a:pt x="23" y="16"/>
                      <a:pt x="25" y="18"/>
                    </a:cubicBezTo>
                    <a:cubicBezTo>
                      <a:pt x="27" y="20"/>
                      <a:pt x="27" y="23"/>
                      <a:pt x="25" y="25"/>
                    </a:cubicBezTo>
                    <a:close/>
                    <a:moveTo>
                      <a:pt x="18" y="45"/>
                    </a:moveTo>
                    <a:cubicBezTo>
                      <a:pt x="16" y="43"/>
                      <a:pt x="16" y="40"/>
                      <a:pt x="18" y="38"/>
                    </a:cubicBezTo>
                    <a:cubicBezTo>
                      <a:pt x="20" y="36"/>
                      <a:pt x="23" y="36"/>
                      <a:pt x="25" y="38"/>
                    </a:cubicBezTo>
                    <a:cubicBezTo>
                      <a:pt x="27" y="40"/>
                      <a:pt x="27" y="43"/>
                      <a:pt x="25" y="45"/>
                    </a:cubicBezTo>
                    <a:cubicBezTo>
                      <a:pt x="23" y="47"/>
                      <a:pt x="20" y="47"/>
                      <a:pt x="18" y="45"/>
                    </a:cubicBezTo>
                    <a:close/>
                    <a:moveTo>
                      <a:pt x="38" y="38"/>
                    </a:moveTo>
                    <a:cubicBezTo>
                      <a:pt x="40" y="36"/>
                      <a:pt x="43" y="36"/>
                      <a:pt x="45" y="38"/>
                    </a:cubicBezTo>
                    <a:cubicBezTo>
                      <a:pt x="47" y="40"/>
                      <a:pt x="47" y="43"/>
                      <a:pt x="45" y="45"/>
                    </a:cubicBezTo>
                    <a:cubicBezTo>
                      <a:pt x="43" y="47"/>
                      <a:pt x="40" y="47"/>
                      <a:pt x="38" y="45"/>
                    </a:cubicBezTo>
                    <a:cubicBezTo>
                      <a:pt x="36" y="43"/>
                      <a:pt x="36" y="40"/>
                      <a:pt x="38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0" name="Freeform 585">
                <a:extLst>
                  <a:ext uri="{FF2B5EF4-FFF2-40B4-BE49-F238E27FC236}">
                    <a16:creationId xmlns:a16="http://schemas.microsoft.com/office/drawing/2014/main" id="{5A886ADE-2EAC-4F79-85D3-A0EC303655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3200" y="1476375"/>
                <a:ext cx="223837" cy="217487"/>
              </a:xfrm>
              <a:custGeom>
                <a:avLst/>
                <a:gdLst>
                  <a:gd name="T0" fmla="*/ 65 w 65"/>
                  <a:gd name="T1" fmla="*/ 32 h 64"/>
                  <a:gd name="T2" fmla="*/ 58 w 65"/>
                  <a:gd name="T3" fmla="*/ 27 h 64"/>
                  <a:gd name="T4" fmla="*/ 62 w 65"/>
                  <a:gd name="T5" fmla="*/ 20 h 64"/>
                  <a:gd name="T6" fmla="*/ 54 w 65"/>
                  <a:gd name="T7" fmla="*/ 17 h 64"/>
                  <a:gd name="T8" fmla="*/ 56 w 65"/>
                  <a:gd name="T9" fmla="*/ 9 h 64"/>
                  <a:gd name="T10" fmla="*/ 47 w 65"/>
                  <a:gd name="T11" fmla="*/ 10 h 64"/>
                  <a:gd name="T12" fmla="*/ 45 w 65"/>
                  <a:gd name="T13" fmla="*/ 2 h 64"/>
                  <a:gd name="T14" fmla="*/ 37 w 65"/>
                  <a:gd name="T15" fmla="*/ 6 h 64"/>
                  <a:gd name="T16" fmla="*/ 33 w 65"/>
                  <a:gd name="T17" fmla="*/ 0 h 64"/>
                  <a:gd name="T18" fmla="*/ 27 w 65"/>
                  <a:gd name="T19" fmla="*/ 7 h 64"/>
                  <a:gd name="T20" fmla="*/ 20 w 65"/>
                  <a:gd name="T21" fmla="*/ 2 h 64"/>
                  <a:gd name="T22" fmla="*/ 18 w 65"/>
                  <a:gd name="T23" fmla="*/ 11 h 64"/>
                  <a:gd name="T24" fmla="*/ 10 w 65"/>
                  <a:gd name="T25" fmla="*/ 9 h 64"/>
                  <a:gd name="T26" fmla="*/ 11 w 65"/>
                  <a:gd name="T27" fmla="*/ 18 h 64"/>
                  <a:gd name="T28" fmla="*/ 3 w 65"/>
                  <a:gd name="T29" fmla="*/ 19 h 64"/>
                  <a:gd name="T30" fmla="*/ 7 w 65"/>
                  <a:gd name="T31" fmla="*/ 27 h 64"/>
                  <a:gd name="T32" fmla="*/ 0 w 65"/>
                  <a:gd name="T33" fmla="*/ 31 h 64"/>
                  <a:gd name="T34" fmla="*/ 7 w 65"/>
                  <a:gd name="T35" fmla="*/ 37 h 64"/>
                  <a:gd name="T36" fmla="*/ 3 w 65"/>
                  <a:gd name="T37" fmla="*/ 44 h 64"/>
                  <a:gd name="T38" fmla="*/ 11 w 65"/>
                  <a:gd name="T39" fmla="*/ 46 h 64"/>
                  <a:gd name="T40" fmla="*/ 9 w 65"/>
                  <a:gd name="T41" fmla="*/ 54 h 64"/>
                  <a:gd name="T42" fmla="*/ 18 w 65"/>
                  <a:gd name="T43" fmla="*/ 53 h 64"/>
                  <a:gd name="T44" fmla="*/ 20 w 65"/>
                  <a:gd name="T45" fmla="*/ 61 h 64"/>
                  <a:gd name="T46" fmla="*/ 28 w 65"/>
                  <a:gd name="T47" fmla="*/ 57 h 64"/>
                  <a:gd name="T48" fmla="*/ 32 w 65"/>
                  <a:gd name="T49" fmla="*/ 64 h 64"/>
                  <a:gd name="T50" fmla="*/ 38 w 65"/>
                  <a:gd name="T51" fmla="*/ 57 h 64"/>
                  <a:gd name="T52" fmla="*/ 45 w 65"/>
                  <a:gd name="T53" fmla="*/ 62 h 64"/>
                  <a:gd name="T54" fmla="*/ 47 w 65"/>
                  <a:gd name="T55" fmla="*/ 53 h 64"/>
                  <a:gd name="T56" fmla="*/ 55 w 65"/>
                  <a:gd name="T57" fmla="*/ 55 h 64"/>
                  <a:gd name="T58" fmla="*/ 54 w 65"/>
                  <a:gd name="T59" fmla="*/ 46 h 64"/>
                  <a:gd name="T60" fmla="*/ 62 w 65"/>
                  <a:gd name="T61" fmla="*/ 44 h 64"/>
                  <a:gd name="T62" fmla="*/ 58 w 65"/>
                  <a:gd name="T63" fmla="*/ 37 h 64"/>
                  <a:gd name="T64" fmla="*/ 45 w 65"/>
                  <a:gd name="T65" fmla="*/ 31 h 64"/>
                  <a:gd name="T66" fmla="*/ 20 w 65"/>
                  <a:gd name="T67" fmla="*/ 33 h 64"/>
                  <a:gd name="T68" fmla="*/ 45 w 65"/>
                  <a:gd name="T69" fmla="*/ 3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5" h="64">
                    <a:moveTo>
                      <a:pt x="58" y="34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6"/>
                      <a:pt x="57" y="24"/>
                      <a:pt x="57" y="23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3" y="16"/>
                      <a:pt x="53" y="16"/>
                      <a:pt x="52" y="15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2" y="6"/>
                      <a:pt x="52" y="6"/>
                      <a:pt x="52" y="6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6" y="10"/>
                      <a:pt x="45" y="9"/>
                      <a:pt x="44" y="9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5" y="6"/>
                      <a:pt x="34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5" y="7"/>
                      <a:pt x="24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1"/>
                      <a:pt x="16" y="12"/>
                      <a:pt x="16" y="12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0" y="19"/>
                      <a:pt x="10" y="19"/>
                      <a:pt x="9" y="2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8"/>
                      <a:pt x="7" y="29"/>
                      <a:pt x="7" y="3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7" y="37"/>
                      <a:pt x="7" y="37"/>
                      <a:pt x="7" y="37"/>
                    </a:cubicBezTo>
                    <a:cubicBezTo>
                      <a:pt x="7" y="38"/>
                      <a:pt x="8" y="39"/>
                      <a:pt x="8" y="40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2" y="47"/>
                      <a:pt x="12" y="48"/>
                      <a:pt x="13" y="49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9" y="54"/>
                      <a:pt x="20" y="55"/>
                      <a:pt x="21" y="55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9" y="57"/>
                      <a:pt x="30" y="58"/>
                      <a:pt x="31" y="58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9" y="57"/>
                      <a:pt x="40" y="57"/>
                      <a:pt x="41" y="56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8" y="53"/>
                      <a:pt x="49" y="52"/>
                      <a:pt x="49" y="51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5" y="45"/>
                      <a:pt x="55" y="44"/>
                      <a:pt x="56" y="43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6"/>
                      <a:pt x="58" y="35"/>
                      <a:pt x="58" y="34"/>
                    </a:cubicBezTo>
                    <a:close/>
                    <a:moveTo>
                      <a:pt x="45" y="31"/>
                    </a:moveTo>
                    <a:cubicBezTo>
                      <a:pt x="45" y="38"/>
                      <a:pt x="40" y="44"/>
                      <a:pt x="33" y="44"/>
                    </a:cubicBezTo>
                    <a:cubicBezTo>
                      <a:pt x="27" y="45"/>
                      <a:pt x="21" y="39"/>
                      <a:pt x="20" y="33"/>
                    </a:cubicBezTo>
                    <a:cubicBezTo>
                      <a:pt x="20" y="26"/>
                      <a:pt x="25" y="20"/>
                      <a:pt x="32" y="20"/>
                    </a:cubicBezTo>
                    <a:cubicBezTo>
                      <a:pt x="38" y="19"/>
                      <a:pt x="44" y="24"/>
                      <a:pt x="4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1" name="Freeform 586">
                <a:extLst>
                  <a:ext uri="{FF2B5EF4-FFF2-40B4-BE49-F238E27FC236}">
                    <a16:creationId xmlns:a16="http://schemas.microsoft.com/office/drawing/2014/main" id="{85277E03-0A77-4245-A7F6-9B669EFB0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2700" y="1949450"/>
                <a:ext cx="409575" cy="344487"/>
              </a:xfrm>
              <a:custGeom>
                <a:avLst/>
                <a:gdLst>
                  <a:gd name="T0" fmla="*/ 230 w 258"/>
                  <a:gd name="T1" fmla="*/ 58 h 217"/>
                  <a:gd name="T2" fmla="*/ 230 w 258"/>
                  <a:gd name="T3" fmla="*/ 0 h 217"/>
                  <a:gd name="T4" fmla="*/ 204 w 258"/>
                  <a:gd name="T5" fmla="*/ 0 h 217"/>
                  <a:gd name="T6" fmla="*/ 200 w 258"/>
                  <a:gd name="T7" fmla="*/ 0 h 217"/>
                  <a:gd name="T8" fmla="*/ 0 w 258"/>
                  <a:gd name="T9" fmla="*/ 0 h 217"/>
                  <a:gd name="T10" fmla="*/ 0 w 258"/>
                  <a:gd name="T11" fmla="*/ 217 h 217"/>
                  <a:gd name="T12" fmla="*/ 213 w 258"/>
                  <a:gd name="T13" fmla="*/ 217 h 217"/>
                  <a:gd name="T14" fmla="*/ 213 w 258"/>
                  <a:gd name="T15" fmla="*/ 124 h 217"/>
                  <a:gd name="T16" fmla="*/ 258 w 258"/>
                  <a:gd name="T17" fmla="*/ 124 h 217"/>
                  <a:gd name="T18" fmla="*/ 230 w 258"/>
                  <a:gd name="T19" fmla="*/ 5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8" h="217">
                    <a:moveTo>
                      <a:pt x="230" y="58"/>
                    </a:moveTo>
                    <a:lnTo>
                      <a:pt x="230" y="0"/>
                    </a:lnTo>
                    <a:lnTo>
                      <a:pt x="204" y="0"/>
                    </a:lnTo>
                    <a:lnTo>
                      <a:pt x="200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213" y="217"/>
                    </a:lnTo>
                    <a:lnTo>
                      <a:pt x="213" y="124"/>
                    </a:lnTo>
                    <a:lnTo>
                      <a:pt x="258" y="124"/>
                    </a:lnTo>
                    <a:lnTo>
                      <a:pt x="230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2" name="Freeform 587">
                <a:extLst>
                  <a:ext uri="{FF2B5EF4-FFF2-40B4-BE49-F238E27FC236}">
                    <a16:creationId xmlns:a16="http://schemas.microsoft.com/office/drawing/2014/main" id="{63EBB4C6-7EFA-4558-A1F7-AD72F5AF2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0963" y="2020888"/>
                <a:ext cx="53975" cy="98425"/>
              </a:xfrm>
              <a:custGeom>
                <a:avLst/>
                <a:gdLst>
                  <a:gd name="T0" fmla="*/ 15 w 16"/>
                  <a:gd name="T1" fmla="*/ 26 h 29"/>
                  <a:gd name="T2" fmla="*/ 3 w 16"/>
                  <a:gd name="T3" fmla="*/ 14 h 29"/>
                  <a:gd name="T4" fmla="*/ 15 w 16"/>
                  <a:gd name="T5" fmla="*/ 2 h 29"/>
                  <a:gd name="T6" fmla="*/ 16 w 16"/>
                  <a:gd name="T7" fmla="*/ 1 h 29"/>
                  <a:gd name="T8" fmla="*/ 15 w 16"/>
                  <a:gd name="T9" fmla="*/ 0 h 29"/>
                  <a:gd name="T10" fmla="*/ 0 w 16"/>
                  <a:gd name="T11" fmla="*/ 14 h 29"/>
                  <a:gd name="T12" fmla="*/ 15 w 16"/>
                  <a:gd name="T13" fmla="*/ 29 h 29"/>
                  <a:gd name="T14" fmla="*/ 16 w 16"/>
                  <a:gd name="T15" fmla="*/ 27 h 29"/>
                  <a:gd name="T16" fmla="*/ 15 w 16"/>
                  <a:gd name="T17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29">
                    <a:moveTo>
                      <a:pt x="15" y="26"/>
                    </a:moveTo>
                    <a:cubicBezTo>
                      <a:pt x="8" y="26"/>
                      <a:pt x="3" y="21"/>
                      <a:pt x="3" y="14"/>
                    </a:cubicBezTo>
                    <a:cubicBezTo>
                      <a:pt x="3" y="8"/>
                      <a:pt x="8" y="2"/>
                      <a:pt x="15" y="2"/>
                    </a:cubicBezTo>
                    <a:cubicBezTo>
                      <a:pt x="15" y="2"/>
                      <a:pt x="16" y="2"/>
                      <a:pt x="16" y="1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22"/>
                      <a:pt x="7" y="29"/>
                      <a:pt x="15" y="29"/>
                    </a:cubicBezTo>
                    <a:cubicBezTo>
                      <a:pt x="15" y="29"/>
                      <a:pt x="16" y="28"/>
                      <a:pt x="16" y="27"/>
                    </a:cubicBezTo>
                    <a:cubicBezTo>
                      <a:pt x="16" y="27"/>
                      <a:pt x="15" y="26"/>
                      <a:pt x="15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  <p:sp>
            <p:nvSpPr>
              <p:cNvPr id="43" name="Oval 588">
                <a:extLst>
                  <a:ext uri="{FF2B5EF4-FFF2-40B4-BE49-F238E27FC236}">
                    <a16:creationId xmlns:a16="http://schemas.microsoft.com/office/drawing/2014/main" id="{9692FC4B-73DE-44CB-A09A-A8D3DC677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5588" y="2014538"/>
                <a:ext cx="50800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pic>
          <p:nvPicPr>
            <p:cNvPr id="33" name="圖片 94">
              <a:extLst>
                <a:ext uri="{FF2B5EF4-FFF2-40B4-BE49-F238E27FC236}">
                  <a16:creationId xmlns:a16="http://schemas.microsoft.com/office/drawing/2014/main" id="{912BBC55-F11D-4565-AF7B-A7535D07F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rgbClr val="FFC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10318598" y="2900656"/>
              <a:ext cx="147590" cy="147590"/>
            </a:xfrm>
            <a:prstGeom prst="rect">
              <a:avLst/>
            </a:prstGeom>
            <a:noFill/>
          </p:spPr>
        </p:pic>
        <p:pic>
          <p:nvPicPr>
            <p:cNvPr id="34" name="圖片 95">
              <a:extLst>
                <a:ext uri="{FF2B5EF4-FFF2-40B4-BE49-F238E27FC236}">
                  <a16:creationId xmlns:a16="http://schemas.microsoft.com/office/drawing/2014/main" id="{7E501F41-C65D-4437-8705-7DEA358B8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rgbClr val="FFC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541486" y="3056216"/>
              <a:ext cx="147590" cy="147590"/>
            </a:xfrm>
            <a:prstGeom prst="rect">
              <a:avLst/>
            </a:prstGeom>
            <a:noFill/>
          </p:spPr>
        </p:pic>
        <p:pic>
          <p:nvPicPr>
            <p:cNvPr id="35" name="圖片 96">
              <a:extLst>
                <a:ext uri="{FF2B5EF4-FFF2-40B4-BE49-F238E27FC236}">
                  <a16:creationId xmlns:a16="http://schemas.microsoft.com/office/drawing/2014/main" id="{C035DAEE-B69D-4C43-9980-2A2051269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prstClr val="black"/>
                <a:srgbClr val="FFC000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969802" y="1470880"/>
              <a:ext cx="147590" cy="147590"/>
            </a:xfrm>
            <a:prstGeom prst="rect">
              <a:avLst/>
            </a:prstGeom>
            <a:noFill/>
          </p:spPr>
        </p:pic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26D66566-0B57-4552-A697-BE2F766AF1B4}"/>
              </a:ext>
            </a:extLst>
          </p:cNvPr>
          <p:cNvSpPr txBox="1"/>
          <p:nvPr/>
        </p:nvSpPr>
        <p:spPr>
          <a:xfrm>
            <a:off x="500851" y="4448145"/>
            <a:ext cx="2569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Computer Vision</a:t>
            </a:r>
          </a:p>
          <a:p>
            <a:pPr algn="r"/>
            <a:r>
              <a:rPr lang="en-US" dirty="0"/>
              <a:t>Speech Recognition</a:t>
            </a:r>
          </a:p>
          <a:p>
            <a:pPr algn="r"/>
            <a:r>
              <a:rPr lang="en-US" dirty="0"/>
              <a:t>Language Processing*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C45C0AD-33E1-4BE9-B9F2-2224A9F2A41F}"/>
              </a:ext>
            </a:extLst>
          </p:cNvPr>
          <p:cNvSpPr txBox="1"/>
          <p:nvPr/>
        </p:nvSpPr>
        <p:spPr>
          <a:xfrm>
            <a:off x="1774082" y="3269974"/>
            <a:ext cx="24931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Knowledge Acquisition</a:t>
            </a:r>
          </a:p>
          <a:p>
            <a:pPr algn="r"/>
            <a:r>
              <a:rPr lang="en-US" dirty="0"/>
              <a:t>Inferencing</a:t>
            </a:r>
          </a:p>
          <a:p>
            <a:pPr algn="r"/>
            <a:r>
              <a:rPr lang="en-US" dirty="0"/>
              <a:t>Reasoning</a:t>
            </a:r>
          </a:p>
        </p:txBody>
      </p:sp>
    </p:spTree>
    <p:extLst>
      <p:ext uri="{BB962C8B-B14F-4D97-AF65-F5344CB8AC3E}">
        <p14:creationId xmlns:p14="http://schemas.microsoft.com/office/powerpoint/2010/main" val="13578439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3EF07-EBAE-43F2-9954-0F3BBCD6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Understanding Case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FB1FC4-7A18-4560-85A2-60F35470A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90600"/>
            <a:ext cx="10077745" cy="565268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B91BCC-950D-4D0F-BA04-EF6F21151AB6}"/>
              </a:ext>
            </a:extLst>
          </p:cNvPr>
          <p:cNvSpPr txBox="1"/>
          <p:nvPr/>
        </p:nvSpPr>
        <p:spPr>
          <a:xfrm>
            <a:off x="7162800" y="6647801"/>
            <a:ext cx="5092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Credit: Jeff Dean. WWW-2019</a:t>
            </a:r>
          </a:p>
        </p:txBody>
      </p:sp>
    </p:spTree>
    <p:extLst>
      <p:ext uri="{BB962C8B-B14F-4D97-AF65-F5344CB8AC3E}">
        <p14:creationId xmlns:p14="http://schemas.microsoft.com/office/powerpoint/2010/main" val="179267585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2F94E9-69C7-4876-81F0-E9F9C38B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13448"/>
            <a:ext cx="9698628" cy="553975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73EF07-EBAE-43F2-9954-0F3BBCD6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Bidirectional Encoder Representation Transformer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B91BCC-950D-4D0F-BA04-EF6F21151AB6}"/>
              </a:ext>
            </a:extLst>
          </p:cNvPr>
          <p:cNvSpPr txBox="1"/>
          <p:nvPr/>
        </p:nvSpPr>
        <p:spPr>
          <a:xfrm>
            <a:off x="7063273" y="6629400"/>
            <a:ext cx="5092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Credit: Jeff Dean. WWW-2019</a:t>
            </a:r>
          </a:p>
        </p:txBody>
      </p:sp>
    </p:spTree>
    <p:extLst>
      <p:ext uri="{BB962C8B-B14F-4D97-AF65-F5344CB8AC3E}">
        <p14:creationId xmlns:p14="http://schemas.microsoft.com/office/powerpoint/2010/main" val="97152693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B91BCC-950D-4D0F-BA04-EF6F21151AB6}"/>
              </a:ext>
            </a:extLst>
          </p:cNvPr>
          <p:cNvSpPr txBox="1"/>
          <p:nvPr/>
        </p:nvSpPr>
        <p:spPr>
          <a:xfrm>
            <a:off x="7063273" y="6545976"/>
            <a:ext cx="50922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Credit: Jeff Dean. WWW-2019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25BD3-C377-4294-B89D-E7B226E3F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11398836" cy="617886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D1BB4A4-5F74-4C8F-82A0-B1CA128EEC03}"/>
              </a:ext>
            </a:extLst>
          </p:cNvPr>
          <p:cNvSpPr/>
          <p:nvPr/>
        </p:nvSpPr>
        <p:spPr>
          <a:xfrm>
            <a:off x="7086600" y="3962400"/>
            <a:ext cx="9144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E26630-0552-4D82-A352-CB0354888A29}"/>
              </a:ext>
            </a:extLst>
          </p:cNvPr>
          <p:cNvSpPr/>
          <p:nvPr/>
        </p:nvSpPr>
        <p:spPr>
          <a:xfrm>
            <a:off x="8991600" y="3955774"/>
            <a:ext cx="1143000" cy="304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264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21648-26DB-49B7-9E01-7211345C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Natural Language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43215-D137-4243-8CAB-012C6E637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Aggregation</a:t>
            </a:r>
          </a:p>
          <a:p>
            <a:pPr lvl="1"/>
            <a:r>
              <a:rPr lang="en-US" dirty="0"/>
              <a:t>How to adjudicate disagreements</a:t>
            </a:r>
          </a:p>
          <a:p>
            <a:pPr lvl="2"/>
            <a:r>
              <a:rPr lang="en-US" i="1" dirty="0"/>
              <a:t>Can you send and receive text messages in airplane mode?</a:t>
            </a:r>
          </a:p>
          <a:p>
            <a:pPr lvl="1"/>
            <a:r>
              <a:rPr lang="en-US" dirty="0"/>
              <a:t>Answers not in linguistic forms</a:t>
            </a:r>
          </a:p>
          <a:p>
            <a:r>
              <a:rPr lang="en-US" dirty="0"/>
              <a:t>Many knowledge representations are already in graphs</a:t>
            </a:r>
          </a:p>
          <a:p>
            <a:r>
              <a:rPr lang="en-US" dirty="0"/>
              <a:t>Harmonizing statistical and expert system approaches</a:t>
            </a:r>
          </a:p>
          <a:p>
            <a:pPr lvl="1"/>
            <a:r>
              <a:rPr lang="en-US" dirty="0"/>
              <a:t>Rules don’t have to be statistically learned</a:t>
            </a:r>
          </a:p>
          <a:p>
            <a:pPr lvl="2"/>
            <a:r>
              <a:rPr lang="en-US" i="1" dirty="0"/>
              <a:t>What are </a:t>
            </a:r>
            <a:r>
              <a:rPr lang="en-US" i="1" u="sng" dirty="0"/>
              <a:t>top</a:t>
            </a:r>
            <a:r>
              <a:rPr lang="en-US" i="1" dirty="0"/>
              <a:t> movies in </a:t>
            </a:r>
            <a:r>
              <a:rPr lang="en-US" i="1" u="sng" dirty="0"/>
              <a:t>Asia</a:t>
            </a:r>
            <a:r>
              <a:rPr lang="en-US" i="1" dirty="0"/>
              <a:t> </a:t>
            </a:r>
            <a:r>
              <a:rPr lang="en-US" i="1" u="sng" dirty="0"/>
              <a:t>last decade</a:t>
            </a:r>
            <a:r>
              <a:rPr lang="en-US" i="1" dirty="0"/>
              <a:t>?</a:t>
            </a:r>
          </a:p>
          <a:p>
            <a:pPr lvl="1"/>
            <a:r>
              <a:rPr lang="en-US" dirty="0"/>
              <a:t>Explicit vs Implicit knowledge representation: best of both worlds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71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3B34B-C57F-414D-AC64-F1774240E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Knowledge Representation in Graphs from Microsoft</a:t>
            </a:r>
          </a:p>
        </p:txBody>
      </p:sp>
      <p:pic>
        <p:nvPicPr>
          <p:cNvPr id="9" name="Picture 8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4DA11459-40A5-4436-BE77-D4730632D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41" y="1449090"/>
            <a:ext cx="4626830" cy="2315817"/>
          </a:xfrm>
          <a:prstGeom prst="rect">
            <a:avLst/>
          </a:prstGeom>
        </p:spPr>
      </p:pic>
      <p:pic>
        <p:nvPicPr>
          <p:cNvPr id="1030" name="Picture 6" descr="https://assets.weforum.org/editor/lCUj2C7IPx-yVUEWWxpwGbzPn07_ajTd1cNn-a5MLtM.png">
            <a:extLst>
              <a:ext uri="{FF2B5EF4-FFF2-40B4-BE49-F238E27FC236}">
                <a16:creationId xmlns:a16="http://schemas.microsoft.com/office/drawing/2014/main" id="{EB2A5080-BF82-4DC1-9F3F-5E45EC8C7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1"/>
          <a:stretch/>
        </p:blipFill>
        <p:spPr bwMode="auto">
          <a:xfrm>
            <a:off x="6477000" y="1883538"/>
            <a:ext cx="4626831" cy="181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5FE161-8B1A-4845-9066-CBF3646FF8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2" t="2754" r="15964" b="2754"/>
          <a:stretch/>
        </p:blipFill>
        <p:spPr>
          <a:xfrm>
            <a:off x="7467600" y="4065738"/>
            <a:ext cx="2446971" cy="2446971"/>
          </a:xfrm>
          <a:prstGeom prst="ellipse">
            <a:avLst/>
          </a:prstGeom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D9D2ADD0-DC7F-4256-896F-EEFF8F187F27}"/>
              </a:ext>
            </a:extLst>
          </p:cNvPr>
          <p:cNvGrpSpPr/>
          <p:nvPr/>
        </p:nvGrpSpPr>
        <p:grpSpPr>
          <a:xfrm>
            <a:off x="1752600" y="4557590"/>
            <a:ext cx="3712862" cy="1776555"/>
            <a:chOff x="840550" y="4252079"/>
            <a:chExt cx="4320112" cy="209647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5D8765-EB2F-463A-A7AE-D32F8D5327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59FB-FBEF-4EC0-9D5D-5DE83F3B0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E6EEA2-C7C1-433E-9803-CD47199939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E74C753-28CA-42AC-B361-0ED5AA90EB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228492F-423E-4DA0-9E47-319F128E96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6A8BCC8-286E-4517-B85A-CD008F4A13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AFD8161-5E4A-4158-909B-D5F1796DF611}"/>
                </a:ext>
              </a:extLst>
            </p:cNvPr>
            <p:cNvCxnSpPr>
              <a:cxnSpLocks/>
              <a:stCxn id="13" idx="0"/>
              <a:endCxn id="17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331A795-D691-467E-AEB0-9A268B83B9E1}"/>
                </a:ext>
              </a:extLst>
            </p:cNvPr>
            <p:cNvCxnSpPr>
              <a:cxnSpLocks/>
              <a:stCxn id="14" idx="4"/>
              <a:endCxn id="17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ED7D72-E756-42AB-B79B-2D792FE88A66}"/>
                </a:ext>
              </a:extLst>
            </p:cNvPr>
            <p:cNvCxnSpPr>
              <a:cxnSpLocks/>
              <a:endCxn id="17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D996AB-9EF6-42F9-9009-7521E74E1409}"/>
                </a:ext>
              </a:extLst>
            </p:cNvPr>
            <p:cNvCxnSpPr>
              <a:cxnSpLocks/>
              <a:stCxn id="13" idx="6"/>
              <a:endCxn id="15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43D9C5C-51CE-46C5-98CA-A0F1961D411D}"/>
                </a:ext>
              </a:extLst>
            </p:cNvPr>
            <p:cNvCxnSpPr>
              <a:cxnSpLocks/>
              <a:stCxn id="18" idx="2"/>
              <a:endCxn id="17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10D3618-FF38-4FE3-AD8F-94516D89E3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  <p:sp>
        <p:nvSpPr>
          <p:cNvPr id="42" name="Text Box 11">
            <a:extLst>
              <a:ext uri="{FF2B5EF4-FFF2-40B4-BE49-F238E27FC236}">
                <a16:creationId xmlns:a16="http://schemas.microsoft.com/office/drawing/2014/main" id="{D98B84A5-CD04-4583-B2A3-78AF02E22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880" y="3688896"/>
            <a:ext cx="269035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Microsoft (Office) Graph</a:t>
            </a:r>
          </a:p>
        </p:txBody>
      </p:sp>
      <p:sp>
        <p:nvSpPr>
          <p:cNvPr id="43" name="Text Box 11">
            <a:extLst>
              <a:ext uri="{FF2B5EF4-FFF2-40B4-BE49-F238E27FC236}">
                <a16:creationId xmlns:a16="http://schemas.microsoft.com/office/drawing/2014/main" id="{75CB3291-602F-4EED-9A09-6CCAB67E3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2785" y="3473933"/>
            <a:ext cx="32766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LinkedIn Economic Graph</a:t>
            </a:r>
          </a:p>
        </p:txBody>
      </p:sp>
      <p:sp>
        <p:nvSpPr>
          <p:cNvPr id="44" name="Text Box 11">
            <a:extLst>
              <a:ext uri="{FF2B5EF4-FFF2-40B4-BE49-F238E27FC236}">
                <a16:creationId xmlns:a16="http://schemas.microsoft.com/office/drawing/2014/main" id="{38995104-6B97-4294-B505-5CCE15ACE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509745"/>
            <a:ext cx="32766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Bing Satori Knowledge Graph</a:t>
            </a:r>
          </a:p>
        </p:txBody>
      </p:sp>
      <p:sp>
        <p:nvSpPr>
          <p:cNvPr id="46" name="Text Box 11">
            <a:extLst>
              <a:ext uri="{FF2B5EF4-FFF2-40B4-BE49-F238E27FC236}">
                <a16:creationId xmlns:a16="http://schemas.microsoft.com/office/drawing/2014/main" id="{AF666C54-0ACE-41EE-968B-EDF77C331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823" y="6509745"/>
            <a:ext cx="319026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  <a:latin typeface="Helvetica Neue Light" charset="0"/>
                <a:ea typeface="Helvetica Neue Light" charset="0"/>
                <a:cs typeface="Helvetica Neue Light" charset="0"/>
              </a:rPr>
              <a:t>Microsoft Academic Graph</a:t>
            </a:r>
          </a:p>
        </p:txBody>
      </p:sp>
    </p:spTree>
    <p:extLst>
      <p:ext uri="{BB962C8B-B14F-4D97-AF65-F5344CB8AC3E}">
        <p14:creationId xmlns:p14="http://schemas.microsoft.com/office/powerpoint/2010/main" val="922273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6DB10-A42E-4311-94C0-67567DF47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sz="3200" dirty="0"/>
              <a:t>Heterogeneous, Hybrid, Dynamic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BDE94-9944-47B7-B663-510CED729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197" y="2576990"/>
            <a:ext cx="4250313" cy="207121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Different types of entities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Various types of relations </a:t>
            </a:r>
          </a:p>
          <a:p>
            <a:pPr>
              <a:spcBef>
                <a:spcPts val="1200"/>
              </a:spcBef>
            </a:pPr>
            <a:endParaRPr lang="en-US" sz="2000" dirty="0"/>
          </a:p>
          <a:p>
            <a:pPr>
              <a:spcBef>
                <a:spcPts val="1200"/>
              </a:spcBef>
            </a:pPr>
            <a:r>
              <a:rPr lang="en-US" sz="2000" dirty="0"/>
              <a:t>Text info and documents 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Dynamic graphs</a:t>
            </a:r>
          </a:p>
        </p:txBody>
      </p:sp>
      <p:pic>
        <p:nvPicPr>
          <p:cNvPr id="24" name="Picture 23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0D05546B-B6D8-4736-8342-EE7D61F9F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34590"/>
            <a:ext cx="3661807" cy="1832805"/>
          </a:xfrm>
          <a:prstGeom prst="rect">
            <a:avLst/>
          </a:prstGeom>
        </p:spPr>
      </p:pic>
      <p:pic>
        <p:nvPicPr>
          <p:cNvPr id="25" name="Picture 6" descr="https://assets.weforum.org/editor/lCUj2C7IPx-yVUEWWxpwGbzPn07_ajTd1cNn-a5MLtM.png">
            <a:extLst>
              <a:ext uri="{FF2B5EF4-FFF2-40B4-BE49-F238E27FC236}">
                <a16:creationId xmlns:a16="http://schemas.microsoft.com/office/drawing/2014/main" id="{32510A27-F9BC-4C5D-BEB0-1192891376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1"/>
          <a:stretch/>
        </p:blipFill>
        <p:spPr bwMode="auto">
          <a:xfrm>
            <a:off x="1360997" y="3435991"/>
            <a:ext cx="2814126" cy="11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301DF98-21E3-4311-A151-E11411EF24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2" t="2754" r="15964" b="2754"/>
          <a:stretch/>
        </p:blipFill>
        <p:spPr>
          <a:xfrm>
            <a:off x="615695" y="4528384"/>
            <a:ext cx="1600200" cy="1600200"/>
          </a:xfrm>
          <a:prstGeom prst="ellipse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008CB50F-B104-4F48-A029-8D043AD65935}"/>
              </a:ext>
            </a:extLst>
          </p:cNvPr>
          <p:cNvGrpSpPr/>
          <p:nvPr/>
        </p:nvGrpSpPr>
        <p:grpSpPr>
          <a:xfrm>
            <a:off x="2678265" y="4696593"/>
            <a:ext cx="2667000" cy="1263781"/>
            <a:chOff x="840550" y="4252079"/>
            <a:chExt cx="4320112" cy="209647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CD08F20-7B06-4FE7-B4E9-711007B2B7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62D9408-AB10-4C39-BA1B-5642B11EB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A9699B0-A88C-42C1-A498-28FCAD6FAC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AFD6E99A-9099-44A4-ACEF-DA8A64603E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CF07367-26C1-418B-92EA-9BD64705F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45D2EE0-6901-4826-8C8C-E86093FE78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91B4098-5657-4A71-9B1C-FC983763C82A}"/>
                </a:ext>
              </a:extLst>
            </p:cNvPr>
            <p:cNvCxnSpPr>
              <a:cxnSpLocks/>
              <a:stCxn id="31" idx="0"/>
              <a:endCxn id="35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F1724DC-54E0-4B03-A0FD-FE04D8BA3ECD}"/>
                </a:ext>
              </a:extLst>
            </p:cNvPr>
            <p:cNvCxnSpPr>
              <a:cxnSpLocks/>
              <a:stCxn id="32" idx="4"/>
              <a:endCxn id="35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43D886F-9CFA-4BC5-A660-0D229021563A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8B1C2E7-CFFC-4FDD-A1D8-EAFE2ED5A6E6}"/>
                </a:ext>
              </a:extLst>
            </p:cNvPr>
            <p:cNvCxnSpPr>
              <a:cxnSpLocks/>
              <a:stCxn id="31" idx="6"/>
              <a:endCxn id="33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149AFD7-8DDE-40F3-84E5-53BCCBC024BA}"/>
                </a:ext>
              </a:extLst>
            </p:cNvPr>
            <p:cNvCxnSpPr>
              <a:cxnSpLocks/>
              <a:stCxn id="36" idx="2"/>
              <a:endCxn id="35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68D6B94-AFAF-4E08-92E9-E747635F40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2591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>
            <a:normAutofit/>
          </a:bodyPr>
          <a:lstStyle/>
          <a:p>
            <a:r>
              <a:rPr lang="en-US" sz="3200" dirty="0"/>
              <a:t>Microsoft Academic Graph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825939-B60E-4655-9B71-F09E22E772BF}"/>
              </a:ext>
            </a:extLst>
          </p:cNvPr>
          <p:cNvSpPr txBox="1"/>
          <p:nvPr/>
        </p:nvSpPr>
        <p:spPr>
          <a:xfrm>
            <a:off x="86068" y="5894720"/>
            <a:ext cx="5460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https://academic.microsoft.com</a:t>
            </a:r>
            <a:r>
              <a:rPr lang="en-US" sz="1400" dirty="0"/>
              <a:t> as of Sep. 2019</a:t>
            </a:r>
          </a:p>
          <a:p>
            <a:pPr algn="ctr"/>
            <a:r>
              <a:rPr lang="en-US" sz="1400" dirty="0"/>
              <a:t>The graph data is open!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93EBF2-26AE-4D6B-A107-A66920E9BE46}"/>
              </a:ext>
            </a:extLst>
          </p:cNvPr>
          <p:cNvGrpSpPr/>
          <p:nvPr/>
        </p:nvGrpSpPr>
        <p:grpSpPr>
          <a:xfrm>
            <a:off x="228600" y="1225572"/>
            <a:ext cx="9712970" cy="4413228"/>
            <a:chOff x="1082079" y="1596137"/>
            <a:chExt cx="9823599" cy="416004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B58C37A-B025-422C-B6DF-9144EFF06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668" t="5279" r="4711" b="289"/>
            <a:stretch/>
          </p:blipFill>
          <p:spPr>
            <a:xfrm>
              <a:off x="4957039" y="4080331"/>
              <a:ext cx="548640" cy="554763"/>
            </a:xfrm>
            <a:prstGeom prst="ellipse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878E5F6-2E89-43CC-A4DF-74195557F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376" t="9674" r="14177" b="435"/>
            <a:stretch/>
          </p:blipFill>
          <p:spPr>
            <a:xfrm>
              <a:off x="4951245" y="1648671"/>
              <a:ext cx="548640" cy="548640"/>
            </a:xfrm>
            <a:prstGeom prst="ellipse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0B35EFD-D543-49F4-89A9-F2B55BAA6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991" t="4180" r="5643" b="-1"/>
            <a:stretch/>
          </p:blipFill>
          <p:spPr>
            <a:xfrm>
              <a:off x="4951245" y="5207537"/>
              <a:ext cx="548640" cy="548640"/>
            </a:xfrm>
            <a:prstGeom prst="ellipse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6A8DC2F-71AE-4514-A797-AF28428DB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574" t="12788" r="9795" b="656"/>
            <a:stretch/>
          </p:blipFill>
          <p:spPr>
            <a:xfrm>
              <a:off x="3319167" y="2829864"/>
              <a:ext cx="548640" cy="548640"/>
            </a:xfrm>
            <a:prstGeom prst="ellipse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3F3B56C-AFFC-4AD8-9EAA-EA6227B43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427" t="7173" r="12094" b="1104"/>
            <a:stretch/>
          </p:blipFill>
          <p:spPr>
            <a:xfrm>
              <a:off x="4957039" y="3112987"/>
              <a:ext cx="548640" cy="548640"/>
            </a:xfrm>
            <a:prstGeom prst="ellipse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0CBADD6-08C7-48D4-9241-DAFE4B9AC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427" t="7173" r="12094" b="1104"/>
            <a:stretch/>
          </p:blipFill>
          <p:spPr>
            <a:xfrm>
              <a:off x="7504155" y="3112987"/>
              <a:ext cx="548640" cy="548640"/>
            </a:xfrm>
            <a:prstGeom prst="ellipse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B1D2C5D-3B33-4645-9A4C-238A9A57EFE1}"/>
                </a:ext>
              </a:extLst>
            </p:cNvPr>
            <p:cNvCxnSpPr>
              <a:cxnSpLocks/>
              <a:stCxn id="35" idx="0"/>
              <a:endCxn id="40" idx="4"/>
            </p:cNvCxnSpPr>
            <p:nvPr/>
          </p:nvCxnSpPr>
          <p:spPr>
            <a:xfrm flipV="1">
              <a:off x="5231359" y="3661627"/>
              <a:ext cx="0" cy="41870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ADD5DD-E5DB-487D-BECA-7D7B4C10CF7D}"/>
                </a:ext>
              </a:extLst>
            </p:cNvPr>
            <p:cNvCxnSpPr>
              <a:cxnSpLocks/>
              <a:stCxn id="36" idx="4"/>
              <a:endCxn id="40" idx="0"/>
            </p:cNvCxnSpPr>
            <p:nvPr/>
          </p:nvCxnSpPr>
          <p:spPr>
            <a:xfrm>
              <a:off x="5225565" y="2197311"/>
              <a:ext cx="5794" cy="91567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6CE8D2-8818-4EA6-8C7C-AAF1C42A5EC6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3867807" y="3387307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D8C9458-02C8-409A-8699-DF4F9E014CC3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225565" y="4671009"/>
              <a:ext cx="0" cy="53652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F213383-EACF-42D8-A5D6-59D979BD5B08}"/>
                </a:ext>
              </a:extLst>
            </p:cNvPr>
            <p:cNvCxnSpPr>
              <a:cxnSpLocks/>
              <a:stCxn id="41" idx="2"/>
              <a:endCxn id="40" idx="6"/>
            </p:cNvCxnSpPr>
            <p:nvPr/>
          </p:nvCxnSpPr>
          <p:spPr>
            <a:xfrm flipH="1">
              <a:off x="5505679" y="3387307"/>
              <a:ext cx="1998476" cy="0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19ED8F-4883-4938-87EC-573CEA6056F0}"/>
                </a:ext>
              </a:extLst>
            </p:cNvPr>
            <p:cNvSpPr txBox="1"/>
            <p:nvPr/>
          </p:nvSpPr>
          <p:spPr>
            <a:xfrm>
              <a:off x="2931709" y="4015626"/>
              <a:ext cx="2058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230 million </a:t>
              </a:r>
              <a:r>
                <a:rPr lang="en-US" sz="1600" dirty="0"/>
                <a:t>authors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48313B-B4F7-4857-A076-D7682BC9C761}"/>
                </a:ext>
              </a:extLst>
            </p:cNvPr>
            <p:cNvSpPr txBox="1"/>
            <p:nvPr/>
          </p:nvSpPr>
          <p:spPr>
            <a:xfrm>
              <a:off x="3083368" y="5178307"/>
              <a:ext cx="19291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25,570 Institutions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7012C2-FEE0-4069-8DCE-DF0B93DC132D}"/>
                </a:ext>
              </a:extLst>
            </p:cNvPr>
            <p:cNvSpPr txBox="1"/>
            <p:nvPr/>
          </p:nvSpPr>
          <p:spPr>
            <a:xfrm>
              <a:off x="1082079" y="2894006"/>
              <a:ext cx="2008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48,757 journals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393EDFD-CC5F-4840-9517-83E5236D7B39}"/>
                </a:ext>
              </a:extLst>
            </p:cNvPr>
            <p:cNvSpPr txBox="1"/>
            <p:nvPr/>
          </p:nvSpPr>
          <p:spPr>
            <a:xfrm>
              <a:off x="1330915" y="3442647"/>
              <a:ext cx="2058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4,307 conferences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CF551F3-1483-4456-8EFC-77871DF47278}"/>
                </a:ext>
              </a:extLst>
            </p:cNvPr>
            <p:cNvSpPr txBox="1"/>
            <p:nvPr/>
          </p:nvSpPr>
          <p:spPr>
            <a:xfrm>
              <a:off x="5169520" y="1596137"/>
              <a:ext cx="2321953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664,862 </a:t>
              </a:r>
            </a:p>
            <a:p>
              <a:pPr algn="ctr"/>
              <a:r>
                <a:rPr lang="en-US" sz="1600" dirty="0"/>
                <a:t>fields of study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485D6B1-224D-4AA6-9349-79A21B1D8B7A}"/>
                </a:ext>
              </a:extLst>
            </p:cNvPr>
            <p:cNvSpPr txBox="1"/>
            <p:nvPr/>
          </p:nvSpPr>
          <p:spPr>
            <a:xfrm>
              <a:off x="6696836" y="3634358"/>
              <a:ext cx="42088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228 million </a:t>
              </a:r>
              <a:r>
                <a:rPr lang="en-US" sz="1600" dirty="0"/>
                <a:t>papers/patents/books/preprints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C97D64F-01AB-484C-8250-6D8E086CC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9891" t="1857" r="2372" b="658"/>
            <a:stretch/>
          </p:blipFill>
          <p:spPr>
            <a:xfrm>
              <a:off x="3319167" y="3352800"/>
              <a:ext cx="548640" cy="548640"/>
            </a:xfrm>
            <a:prstGeom prst="ellipse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9133758-E91A-4C3C-8032-896D747B7F6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5369"/>
          <a:stretch/>
        </p:blipFill>
        <p:spPr>
          <a:xfrm>
            <a:off x="4704299" y="4297800"/>
            <a:ext cx="7401633" cy="255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7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835D5-5E86-411B-8CDA-35603E9C6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Academic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42A8D-D2F9-4C62-8FF4-D882BF5F6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 linking between MAG and Aminer</a:t>
            </a:r>
          </a:p>
          <a:p>
            <a:pPr lvl="1"/>
            <a:r>
              <a:rPr lang="en-US" dirty="0"/>
              <a:t>https://www.openacademic.ai/oag/</a:t>
            </a:r>
          </a:p>
          <a:p>
            <a:r>
              <a:rPr lang="en-US" dirty="0"/>
              <a:t>V2 release in August 2019</a:t>
            </a:r>
          </a:p>
          <a:p>
            <a:pPr lvl="1"/>
            <a:r>
              <a:rPr lang="en-US" dirty="0"/>
              <a:t>MAG snapshot of November 2018</a:t>
            </a:r>
          </a:p>
          <a:p>
            <a:pPr lvl="1"/>
            <a:r>
              <a:rPr lang="en-US" dirty="0"/>
              <a:t>Aminer snapshot of January 2019</a:t>
            </a:r>
          </a:p>
          <a:p>
            <a:r>
              <a:rPr lang="en-US" dirty="0"/>
              <a:t>Checkout paper at KDD 2019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10AC57-F5A1-42F8-942A-14B4987C79DB}"/>
              </a:ext>
            </a:extLst>
          </p:cNvPr>
          <p:cNvSpPr txBox="1">
            <a:spLocks/>
          </p:cNvSpPr>
          <p:nvPr/>
        </p:nvSpPr>
        <p:spPr bwMode="auto">
          <a:xfrm>
            <a:off x="7620000" y="3035302"/>
            <a:ext cx="5584094" cy="3306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sz="2000" kern="0" dirty="0">
                <a:solidFill>
                  <a:srgbClr val="5D6680"/>
                </a:solidFill>
              </a:rPr>
              <a:t>Cognitive Tasks:</a:t>
            </a:r>
          </a:p>
          <a:p>
            <a:pPr marL="0" indent="0">
              <a:buNone/>
            </a:pPr>
            <a:endParaRPr lang="en-US" sz="1800" kern="0" dirty="0">
              <a:solidFill>
                <a:srgbClr val="5D6680"/>
              </a:solidFill>
            </a:endParaRPr>
          </a:p>
          <a:p>
            <a:r>
              <a:rPr lang="en-US" sz="1800" kern="0" dirty="0">
                <a:solidFill>
                  <a:srgbClr val="5D6680"/>
                </a:solidFill>
              </a:rPr>
              <a:t>Name disambiguation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Spam/fake papers detection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Hot topics recognition &amp; prediction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Scientific impact assessment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Community detection</a:t>
            </a:r>
          </a:p>
          <a:p>
            <a:r>
              <a:rPr lang="en-US" sz="1800" kern="0" dirty="0">
                <a:solidFill>
                  <a:srgbClr val="5D6680"/>
                </a:solidFill>
              </a:rPr>
              <a:t>Infer future paper title</a:t>
            </a:r>
          </a:p>
          <a:p>
            <a:r>
              <a:rPr lang="en-US" sz="1800" u="sng" kern="0" dirty="0">
                <a:solidFill>
                  <a:srgbClr val="5D6680"/>
                </a:solidFill>
              </a:rPr>
              <a:t>Related entities</a:t>
            </a:r>
          </a:p>
        </p:txBody>
      </p:sp>
    </p:spTree>
    <p:extLst>
      <p:ext uri="{BB962C8B-B14F-4D97-AF65-F5344CB8AC3E}">
        <p14:creationId xmlns:p14="http://schemas.microsoft.com/office/powerpoint/2010/main" val="416188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D370-FC0C-4C93-99F4-3355F309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Related Venues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4D2F49-0B94-4019-90CE-6638EFA16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94" y="2304468"/>
            <a:ext cx="7087812" cy="22707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1FA7493-ADBF-4F23-9F06-E7DA78F73CBE}"/>
              </a:ext>
            </a:extLst>
          </p:cNvPr>
          <p:cNvSpPr/>
          <p:nvPr/>
        </p:nvSpPr>
        <p:spPr>
          <a:xfrm>
            <a:off x="146194" y="4194228"/>
            <a:ext cx="7087812" cy="381000"/>
          </a:xfrm>
          <a:prstGeom prst="rect">
            <a:avLst/>
          </a:prstGeom>
          <a:solidFill>
            <a:srgbClr val="00B05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1D0B7-1F25-46D0-A58C-DD32BDBC1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35" y="1508761"/>
            <a:ext cx="4735165" cy="41780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A951EAA-6795-43AF-97A2-17DAB547F6B7}"/>
              </a:ext>
            </a:extLst>
          </p:cNvPr>
          <p:cNvSpPr/>
          <p:nvPr/>
        </p:nvSpPr>
        <p:spPr>
          <a:xfrm>
            <a:off x="0" y="6380946"/>
            <a:ext cx="71368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https://academic.microsoft.com/</a:t>
            </a: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metapath2vec: scalable representation learning for heterogeneous networks. In </a:t>
            </a:r>
            <a:r>
              <a:rPr lang="en-US" sz="1400" i="1" dirty="0">
                <a:latin typeface="Times New Roman" charset="0"/>
                <a:ea typeface="Times New Roman" charset="0"/>
                <a:cs typeface="Times New Roman" charset="0"/>
              </a:rPr>
              <a:t>KDD </a:t>
            </a: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2017.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901120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82DA6B0-CB99-4F83-BFAD-AF959E183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209" y="2415418"/>
            <a:ext cx="4055220" cy="2712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A01831-B7CD-4323-B3C3-F9E91D13B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071" y="2415418"/>
            <a:ext cx="4207064" cy="27129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131C42-1AFF-4901-802E-7A1BB87F6E89}"/>
              </a:ext>
            </a:extLst>
          </p:cNvPr>
          <p:cNvSpPr txBox="1"/>
          <p:nvPr/>
        </p:nvSpPr>
        <p:spPr>
          <a:xfrm>
            <a:off x="3344212" y="3201817"/>
            <a:ext cx="1187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Harvard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D327D-F5BE-4A98-BDD7-BDE6BFD3CDD6}"/>
              </a:ext>
            </a:extLst>
          </p:cNvPr>
          <p:cNvSpPr txBox="1"/>
          <p:nvPr/>
        </p:nvSpPr>
        <p:spPr>
          <a:xfrm>
            <a:off x="4749202" y="3069224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Stanford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EC229E-7175-4719-8189-85D9DBED2C63}"/>
              </a:ext>
            </a:extLst>
          </p:cNvPr>
          <p:cNvSpPr txBox="1"/>
          <p:nvPr/>
        </p:nvSpPr>
        <p:spPr>
          <a:xfrm>
            <a:off x="3034701" y="4521199"/>
            <a:ext cx="1918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Columbia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EFEE9C-0083-4ADB-BBC5-C650CCE49902}"/>
              </a:ext>
            </a:extLst>
          </p:cNvPr>
          <p:cNvSpPr txBox="1"/>
          <p:nvPr/>
        </p:nvSpPr>
        <p:spPr>
          <a:xfrm>
            <a:off x="2013735" y="4489935"/>
            <a:ext cx="1020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Yale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B1A843-C573-4426-B5AE-B497DB3346A9}"/>
              </a:ext>
            </a:extLst>
          </p:cNvPr>
          <p:cNvSpPr txBox="1"/>
          <p:nvPr/>
        </p:nvSpPr>
        <p:spPr>
          <a:xfrm>
            <a:off x="2013734" y="3470447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UChicago</a:t>
            </a:r>
            <a:r>
              <a:rPr lang="en-US" sz="1600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5FCC6C-44A3-41B9-842C-1B88EE7EDCD3}"/>
              </a:ext>
            </a:extLst>
          </p:cNvPr>
          <p:cNvSpPr txBox="1"/>
          <p:nvPr/>
        </p:nvSpPr>
        <p:spPr>
          <a:xfrm>
            <a:off x="398762" y="3433347"/>
            <a:ext cx="16408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Johns Hopkins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5AEFED-157E-4B45-B699-5EFCFD70F33C}"/>
              </a:ext>
            </a:extLst>
          </p:cNvPr>
          <p:cNvSpPr txBox="1"/>
          <p:nvPr/>
        </p:nvSpPr>
        <p:spPr>
          <a:xfrm>
            <a:off x="8346491" y="2415418"/>
            <a:ext cx="1218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Microsoft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687B02-1EAC-4EF0-B082-0367B8A4E8F0}"/>
              </a:ext>
            </a:extLst>
          </p:cNvPr>
          <p:cNvSpPr txBox="1"/>
          <p:nvPr/>
        </p:nvSpPr>
        <p:spPr>
          <a:xfrm>
            <a:off x="8569477" y="3771902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Google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172D0C-B6C9-4933-9D7C-F60C423A8942}"/>
              </a:ext>
            </a:extLst>
          </p:cNvPr>
          <p:cNvSpPr txBox="1"/>
          <p:nvPr/>
        </p:nvSpPr>
        <p:spPr>
          <a:xfrm>
            <a:off x="6884457" y="3665710"/>
            <a:ext cx="1795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AT&amp;T Labs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12C8D9-59E2-470C-B81D-61EEC0016417}"/>
              </a:ext>
            </a:extLst>
          </p:cNvPr>
          <p:cNvSpPr txBox="1"/>
          <p:nvPr/>
        </p:nvSpPr>
        <p:spPr>
          <a:xfrm>
            <a:off x="7924242" y="4058493"/>
            <a:ext cx="700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8DF541-C4A0-43C5-A0CA-9713EFD8271C}"/>
              </a:ext>
            </a:extLst>
          </p:cNvPr>
          <p:cNvSpPr txBox="1"/>
          <p:nvPr/>
        </p:nvSpPr>
        <p:spPr>
          <a:xfrm>
            <a:off x="9954617" y="3015321"/>
            <a:ext cx="1246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Facebook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766622-81AA-4A3F-B06E-904C74A79EAA}"/>
              </a:ext>
            </a:extLst>
          </p:cNvPr>
          <p:cNvSpPr txBox="1"/>
          <p:nvPr/>
        </p:nvSpPr>
        <p:spPr>
          <a:xfrm>
            <a:off x="8569477" y="4630450"/>
            <a:ext cx="11420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CMU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2807E28-D461-4F82-BC9F-09406DCF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3"/>
          </a:xfrm>
        </p:spPr>
        <p:txBody>
          <a:bodyPr/>
          <a:lstStyle/>
          <a:p>
            <a:pPr algn="ctr"/>
            <a:r>
              <a:rPr lang="en-US" altLang="zh-CN" sz="3200" dirty="0"/>
              <a:t>Related Institutions</a:t>
            </a:r>
            <a:endParaRPr lang="en-US" sz="32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51927A-D897-4651-B052-912AE664BEBE}"/>
              </a:ext>
            </a:extLst>
          </p:cNvPr>
          <p:cNvSpPr/>
          <p:nvPr/>
        </p:nvSpPr>
        <p:spPr>
          <a:xfrm>
            <a:off x="0" y="6380946"/>
            <a:ext cx="71368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hlinkClick r:id="rId5"/>
              </a:rPr>
              <a:t>https://academic.microsoft.com/</a:t>
            </a: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metapath2vec: scalable representation learning for heterogeneous networks. In </a:t>
            </a:r>
            <a:r>
              <a:rPr lang="en-US" sz="1400" i="1" dirty="0">
                <a:latin typeface="Times New Roman" charset="0"/>
                <a:ea typeface="Times New Roman" charset="0"/>
                <a:cs typeface="Times New Roman" charset="0"/>
              </a:rPr>
              <a:t>KDD </a:t>
            </a:r>
            <a:r>
              <a:rPr lang="en-US" sz="1400" dirty="0">
                <a:latin typeface="Times New Roman" charset="0"/>
                <a:ea typeface="Times New Roman" charset="0"/>
                <a:cs typeface="Times New Roman" charset="0"/>
              </a:rPr>
              <a:t>2017.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6309909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54A5-251B-48BA-B8F3-956A53EC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Pre-training with Dynamic Heterogeneous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C5372-2690-402C-AD37-2C278C5D6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399"/>
            <a:ext cx="10363200" cy="4449763"/>
          </a:xfrm>
        </p:spPr>
        <p:txBody>
          <a:bodyPr/>
          <a:lstStyle/>
          <a:p>
            <a:pPr lvl="1"/>
            <a:r>
              <a:rPr lang="en-US" sz="2400" dirty="0"/>
              <a:t>Can we pre-train with dynamic heterogeneous graphs and leverage the model to solve different down-stream tasks and applications?</a:t>
            </a:r>
            <a:endParaRPr lang="en-US" sz="2000" dirty="0"/>
          </a:p>
          <a:p>
            <a:pPr lvl="2"/>
            <a:endParaRPr lang="en-US" sz="2000" dirty="0"/>
          </a:p>
        </p:txBody>
      </p:sp>
      <p:pic>
        <p:nvPicPr>
          <p:cNvPr id="5" name="Picture 4" descr="A picture containing surface, parked&#10;&#10;Description automatically generated">
            <a:extLst>
              <a:ext uri="{FF2B5EF4-FFF2-40B4-BE49-F238E27FC236}">
                <a16:creationId xmlns:a16="http://schemas.microsoft.com/office/drawing/2014/main" id="{39A89FB7-94C5-4602-B057-D0253CAA6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262181"/>
            <a:ext cx="2819400" cy="1411164"/>
          </a:xfrm>
          <a:prstGeom prst="rect">
            <a:avLst/>
          </a:prstGeom>
        </p:spPr>
      </p:pic>
      <p:pic>
        <p:nvPicPr>
          <p:cNvPr id="6" name="Picture 6" descr="https://assets.weforum.org/editor/lCUj2C7IPx-yVUEWWxpwGbzPn07_ajTd1cNn-a5MLtM.png">
            <a:extLst>
              <a:ext uri="{FF2B5EF4-FFF2-40B4-BE49-F238E27FC236}">
                <a16:creationId xmlns:a16="http://schemas.microsoft.com/office/drawing/2014/main" id="{2544DE0D-5EFD-4DC5-AF41-565DE923FB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1"/>
          <a:stretch/>
        </p:blipFill>
        <p:spPr bwMode="auto">
          <a:xfrm>
            <a:off x="2551325" y="5170629"/>
            <a:ext cx="2814126" cy="110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45774D-34D1-46BD-B1A5-513AAB732C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72" t="2754" r="15964" b="2754"/>
          <a:stretch/>
        </p:blipFill>
        <p:spPr>
          <a:xfrm>
            <a:off x="6303450" y="4848202"/>
            <a:ext cx="1600200" cy="1600200"/>
          </a:xfrm>
          <a:prstGeom prst="ellipse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D9C745-0D9B-4392-965A-11E618D1DDEF}"/>
              </a:ext>
            </a:extLst>
          </p:cNvPr>
          <p:cNvGrpSpPr/>
          <p:nvPr/>
        </p:nvGrpSpPr>
        <p:grpSpPr>
          <a:xfrm>
            <a:off x="6934200" y="3262181"/>
            <a:ext cx="2667000" cy="1263781"/>
            <a:chOff x="840550" y="4252079"/>
            <a:chExt cx="4320112" cy="20964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74B128-4886-4F48-95D6-20307C85D5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668" t="5279" r="4711" b="289"/>
            <a:stretch/>
          </p:blipFill>
          <p:spPr>
            <a:xfrm>
              <a:off x="2478422" y="5791869"/>
              <a:ext cx="548640" cy="554763"/>
            </a:xfrm>
            <a:prstGeom prst="ellipse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3245E09-4E3D-47EF-BDA1-727E34ED0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2376" t="9674" r="14177" b="435"/>
            <a:stretch/>
          </p:blipFill>
          <p:spPr>
            <a:xfrm>
              <a:off x="2474616" y="4252079"/>
              <a:ext cx="548640" cy="548640"/>
            </a:xfrm>
            <a:prstGeom prst="ellipse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482782-7520-43FC-94F4-242653981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8991" t="4180" r="5643" b="-1"/>
            <a:stretch/>
          </p:blipFill>
          <p:spPr>
            <a:xfrm>
              <a:off x="3781280" y="5799915"/>
              <a:ext cx="548640" cy="548640"/>
            </a:xfrm>
            <a:prstGeom prst="ellipse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5B82749-7FED-44C1-B9E5-F173216A4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574" t="12788" r="9795" b="656"/>
            <a:stretch/>
          </p:blipFill>
          <p:spPr>
            <a:xfrm>
              <a:off x="840550" y="4791916"/>
              <a:ext cx="548640" cy="548640"/>
            </a:xfrm>
            <a:prstGeom prst="ellipse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50152FF-3CD0-4343-9976-3AAC64D180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2478422" y="5075039"/>
              <a:ext cx="548640" cy="548640"/>
            </a:xfrm>
            <a:prstGeom prst="ellipse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9C9682E-AB6E-47FB-BFC6-32EF8420E9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4427" t="7173" r="12094" b="1104"/>
            <a:stretch/>
          </p:blipFill>
          <p:spPr>
            <a:xfrm>
              <a:off x="4612022" y="5075513"/>
              <a:ext cx="548640" cy="548640"/>
            </a:xfrm>
            <a:prstGeom prst="ellipse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31B44B2-C78C-4DD0-B778-A23D30871263}"/>
                </a:ext>
              </a:extLst>
            </p:cNvPr>
            <p:cNvCxnSpPr>
              <a:cxnSpLocks/>
              <a:stCxn id="9" idx="0"/>
              <a:endCxn id="13" idx="4"/>
            </p:cNvCxnSpPr>
            <p:nvPr/>
          </p:nvCxnSpPr>
          <p:spPr>
            <a:xfrm flipV="1">
              <a:off x="2752742" y="5623679"/>
              <a:ext cx="0" cy="16819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636BB03-4918-4CBC-862D-E0DEEFD3D841}"/>
                </a:ext>
              </a:extLst>
            </p:cNvPr>
            <p:cNvCxnSpPr>
              <a:cxnSpLocks/>
              <a:stCxn id="10" idx="4"/>
              <a:endCxn id="13" idx="0"/>
            </p:cNvCxnSpPr>
            <p:nvPr/>
          </p:nvCxnSpPr>
          <p:spPr>
            <a:xfrm>
              <a:off x="2748936" y="4800719"/>
              <a:ext cx="3806" cy="27432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C0D840D-E42A-4B4B-B468-4855CD4E3C3B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1389190" y="5349359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B2A9D62-A9E3-472C-B05A-EB0039B6328E}"/>
                </a:ext>
              </a:extLst>
            </p:cNvPr>
            <p:cNvCxnSpPr>
              <a:cxnSpLocks/>
              <a:stCxn id="9" idx="6"/>
              <a:endCxn id="11" idx="2"/>
            </p:cNvCxnSpPr>
            <p:nvPr/>
          </p:nvCxnSpPr>
          <p:spPr>
            <a:xfrm>
              <a:off x="3027062" y="6069251"/>
              <a:ext cx="754218" cy="498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5279CF2-AB18-4A55-B95F-219C8ECBBABE}"/>
                </a:ext>
              </a:extLst>
            </p:cNvPr>
            <p:cNvCxnSpPr>
              <a:cxnSpLocks/>
              <a:stCxn id="14" idx="2"/>
              <a:endCxn id="13" idx="6"/>
            </p:cNvCxnSpPr>
            <p:nvPr/>
          </p:nvCxnSpPr>
          <p:spPr>
            <a:xfrm flipH="1" flipV="1">
              <a:off x="3027062" y="5349359"/>
              <a:ext cx="1584960" cy="474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ECF8C1-46C4-453A-A2F3-28ADA859D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891" t="1857" r="2372" b="658"/>
            <a:stretch/>
          </p:blipFill>
          <p:spPr>
            <a:xfrm>
              <a:off x="840550" y="5314852"/>
              <a:ext cx="548640" cy="54864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132985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318E-9CA1-46FC-9817-541C9931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Model for Graph Reasoning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AE551-FEF0-4244-BA6F-0B982824D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Joint work between MSR and UCLA</a:t>
            </a:r>
          </a:p>
          <a:p>
            <a:pPr lvl="1"/>
            <a:r>
              <a:rPr lang="en-US" dirty="0"/>
              <a:t>MSR: Yuxiao Dong</a:t>
            </a:r>
          </a:p>
          <a:p>
            <a:pPr lvl="1"/>
            <a:r>
              <a:rPr lang="en-US" dirty="0"/>
              <a:t>UCLA: </a:t>
            </a:r>
            <a:r>
              <a:rPr lang="en-US" dirty="0" err="1"/>
              <a:t>Ziniu</a:t>
            </a:r>
            <a:r>
              <a:rPr lang="en-US" dirty="0"/>
              <a:t> Hu, Yizhou Sun</a:t>
            </a:r>
          </a:p>
          <a:p>
            <a:r>
              <a:rPr lang="en-US" dirty="0"/>
              <a:t>Masking language model =&gt; masking nodes/edges</a:t>
            </a:r>
          </a:p>
          <a:p>
            <a:endParaRPr lang="en-US" dirty="0"/>
          </a:p>
          <a:p>
            <a:r>
              <a:rPr lang="en-US" dirty="0"/>
              <a:t>Under peer review</a:t>
            </a:r>
          </a:p>
        </p:txBody>
      </p:sp>
    </p:spTree>
    <p:extLst>
      <p:ext uri="{BB962C8B-B14F-4D97-AF65-F5344CB8AC3E}">
        <p14:creationId xmlns:p14="http://schemas.microsoft.com/office/powerpoint/2010/main" val="347874341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B54A5-251B-48BA-B8F3-956A53EC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Pre-training with Dynamic Heterogeneous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C5372-2690-402C-AD37-2C278C5D6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399"/>
            <a:ext cx="11222894" cy="4449763"/>
          </a:xfrm>
        </p:spPr>
        <p:txBody>
          <a:bodyPr/>
          <a:lstStyle/>
          <a:p>
            <a:pPr lvl="1"/>
            <a:r>
              <a:rPr lang="en-US" sz="2400" dirty="0"/>
              <a:t>Recent progress of pre-training language models in NLP </a:t>
            </a:r>
          </a:p>
          <a:p>
            <a:pPr lvl="2"/>
            <a:r>
              <a:rPr lang="en-US" sz="2000" dirty="0"/>
              <a:t>ELMO, BERT, </a:t>
            </a:r>
            <a:r>
              <a:rPr lang="en-US" sz="2000" dirty="0" err="1"/>
              <a:t>XLNet</a:t>
            </a:r>
            <a:r>
              <a:rPr lang="en-US" sz="2000" dirty="0"/>
              <a:t> etc.</a:t>
            </a:r>
          </a:p>
          <a:p>
            <a:pPr lvl="2"/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B2F3F-7B2E-48A7-91C7-36C608BE7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48000"/>
            <a:ext cx="8305800" cy="236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7816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479A94-6ABB-4F2C-B5DB-663B355C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Infer Paper Field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B3EED-5212-4128-B158-508121B8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600"/>
            <a:ext cx="12192000" cy="3066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8580F-C02D-4B74-A059-20D53374E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13683"/>
            <a:ext cx="12192000" cy="8819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2E0B322-C695-4405-8719-E276ECA6C770}"/>
              </a:ext>
            </a:extLst>
          </p:cNvPr>
          <p:cNvSpPr/>
          <p:nvPr/>
        </p:nvSpPr>
        <p:spPr>
          <a:xfrm>
            <a:off x="1" y="2895600"/>
            <a:ext cx="12192000" cy="1524000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0797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479A94-6ABB-4F2C-B5DB-663B355C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Infer Paper Venue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B3EED-5212-4128-B158-508121B8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600"/>
            <a:ext cx="12192000" cy="3066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8580F-C02D-4B74-A059-20D53374E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13683"/>
            <a:ext cx="12192000" cy="8819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E5CFB1-A345-4556-88A2-380DF4EF6827}"/>
              </a:ext>
            </a:extLst>
          </p:cNvPr>
          <p:cNvSpPr/>
          <p:nvPr/>
        </p:nvSpPr>
        <p:spPr>
          <a:xfrm>
            <a:off x="0" y="4419600"/>
            <a:ext cx="12192000" cy="762000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3174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479A94-6ABB-4F2C-B5DB-663B355C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Infer Paper Field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4B3EED-5212-4128-B158-508121B8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95600"/>
            <a:ext cx="12192000" cy="3066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8580F-C02D-4B74-A059-20D53374E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13683"/>
            <a:ext cx="12192000" cy="8819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7EE114-B4E0-4490-BBA2-98C9EA397334}"/>
              </a:ext>
            </a:extLst>
          </p:cNvPr>
          <p:cNvSpPr/>
          <p:nvPr/>
        </p:nvSpPr>
        <p:spPr>
          <a:xfrm>
            <a:off x="0" y="5181600"/>
            <a:ext cx="12192000" cy="762000"/>
          </a:xfrm>
          <a:prstGeom prst="rect">
            <a:avLst/>
          </a:prstGeom>
          <a:solidFill>
            <a:srgbClr val="FF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9666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Temporal Evolution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E04FE7-A6CF-45AA-B9F9-48F4F53D9BE1}"/>
              </a:ext>
            </a:extLst>
          </p:cNvPr>
          <p:cNvSpPr txBox="1"/>
          <p:nvPr/>
        </p:nvSpPr>
        <p:spPr>
          <a:xfrm>
            <a:off x="8077200" y="22860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DB + Networking + IR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D1A2A-EC3F-4783-8407-95547D73006B}"/>
              </a:ext>
            </a:extLst>
          </p:cNvPr>
          <p:cNvSpPr txBox="1"/>
          <p:nvPr/>
        </p:nvSpPr>
        <p:spPr>
          <a:xfrm>
            <a:off x="8077200" y="29072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DM + Networking + IR + DB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725D159B-E6B2-459D-8F7A-A417DC108C46}"/>
              </a:ext>
            </a:extLst>
          </p:cNvPr>
          <p:cNvSpPr/>
          <p:nvPr/>
        </p:nvSpPr>
        <p:spPr>
          <a:xfrm>
            <a:off x="9296400" y="26553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5259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Temporal Evolution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1D1111-3435-438D-A433-536AB992B569}"/>
              </a:ext>
            </a:extLst>
          </p:cNvPr>
          <p:cNvSpPr txBox="1"/>
          <p:nvPr/>
        </p:nvSpPr>
        <p:spPr>
          <a:xfrm>
            <a:off x="8077200" y="32766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DB + DM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2B5E9-B01B-4AC4-B56C-A8B1A34A9D07}"/>
              </a:ext>
            </a:extLst>
          </p:cNvPr>
          <p:cNvSpPr txBox="1"/>
          <p:nvPr/>
        </p:nvSpPr>
        <p:spPr>
          <a:xfrm>
            <a:off x="8077200" y="38978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+ DB + Web + AI + NLP!!!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FAC6A88-5885-4174-826A-6CB0FE3F0EBD}"/>
              </a:ext>
            </a:extLst>
          </p:cNvPr>
          <p:cNvSpPr/>
          <p:nvPr/>
        </p:nvSpPr>
        <p:spPr>
          <a:xfrm>
            <a:off x="9296400" y="36459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528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831F-63E8-4673-9EB0-E16A7FE2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/>
          <a:lstStyle/>
          <a:p>
            <a:r>
              <a:rPr lang="en-US" dirty="0"/>
              <a:t>Case Study: Temporal Evolution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9D4F2E-39C5-44B6-B8E8-DE83C741E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28800"/>
            <a:ext cx="6624637" cy="35517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34DF5C1-740B-4C5D-9298-AF87C0AFF54C}"/>
              </a:ext>
            </a:extLst>
          </p:cNvPr>
          <p:cNvSpPr txBox="1"/>
          <p:nvPr/>
        </p:nvSpPr>
        <p:spPr>
          <a:xfrm>
            <a:off x="8077200" y="4343400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CV + ML + 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95C6CD-1441-42B9-9B0C-B708B538E14F}"/>
              </a:ext>
            </a:extLst>
          </p:cNvPr>
          <p:cNvSpPr txBox="1"/>
          <p:nvPr/>
        </p:nvSpPr>
        <p:spPr>
          <a:xfrm>
            <a:off x="8077200" y="4964668"/>
            <a:ext cx="355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ML + CV + DL + NLP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95C0456-5920-460A-8A9C-D63B92A0EFC7}"/>
              </a:ext>
            </a:extLst>
          </p:cNvPr>
          <p:cNvSpPr/>
          <p:nvPr/>
        </p:nvSpPr>
        <p:spPr>
          <a:xfrm>
            <a:off x="9296400" y="4712732"/>
            <a:ext cx="228600" cy="2519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FC0012-E8B2-44D6-B088-B787B0EF34CE}"/>
              </a:ext>
            </a:extLst>
          </p:cNvPr>
          <p:cNvSpPr/>
          <p:nvPr/>
        </p:nvSpPr>
        <p:spPr>
          <a:xfrm>
            <a:off x="5105400" y="4964668"/>
            <a:ext cx="533400" cy="293132"/>
          </a:xfrm>
          <a:prstGeom prst="rect">
            <a:avLst/>
          </a:prstGeom>
          <a:solidFill>
            <a:srgbClr val="FF0000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8518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DA67B-B384-4C48-824F-294B175E4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4F2F70-3E09-4BBD-87A0-CA75F812F9C1}"/>
              </a:ext>
            </a:extLst>
          </p:cNvPr>
          <p:cNvSpPr txBox="1"/>
          <p:nvPr/>
        </p:nvSpPr>
        <p:spPr>
          <a:xfrm>
            <a:off x="1413730" y="1371600"/>
            <a:ext cx="1044416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Heterogeneous Graph Transformer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pre-training model that can learn to capture complex dependencies of entities with different types, relationships, and timestamps (without labeled data)</a:t>
            </a: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+mn-lt"/>
              <a:ea typeface="+mn-ea"/>
            </a:endParaRPr>
          </a:p>
          <a:p>
            <a:pPr marL="34290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Event-driven Info-NCE Training 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learning objective that can guide a single model to learn all the relationships simultaneously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Train and Pre-Train billion-scale dynamic &amp; heterogeneous networks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386C70-62AC-407D-BB49-D5DA07BB95D8}"/>
              </a:ext>
            </a:extLst>
          </p:cNvPr>
          <p:cNvSpPr/>
          <p:nvPr/>
        </p:nvSpPr>
        <p:spPr>
          <a:xfrm>
            <a:off x="0" y="1371600"/>
            <a:ext cx="12191999" cy="1143000"/>
          </a:xfrm>
          <a:prstGeom prst="rect">
            <a:avLst/>
          </a:prstGeom>
          <a:solidFill>
            <a:srgbClr val="00B0F0">
              <a:alpha val="2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6130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34109" y="188913"/>
            <a:ext cx="11523784" cy="792162"/>
          </a:xfrm>
        </p:spPr>
        <p:txBody>
          <a:bodyPr>
            <a:normAutofit/>
          </a:bodyPr>
          <a:lstStyle/>
          <a:p>
            <a:r>
              <a:rPr lang="en-US" sz="3200" dirty="0"/>
              <a:t>Microsoft Academic Graph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825939-B60E-4655-9B71-F09E22E772BF}"/>
              </a:ext>
            </a:extLst>
          </p:cNvPr>
          <p:cNvSpPr txBox="1"/>
          <p:nvPr/>
        </p:nvSpPr>
        <p:spPr>
          <a:xfrm>
            <a:off x="3683830" y="6334780"/>
            <a:ext cx="5460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hlinkClick r:id="rId3"/>
              </a:rPr>
              <a:t>https://academic.microsoft.com</a:t>
            </a:r>
            <a:r>
              <a:rPr lang="en-US" sz="1400" dirty="0"/>
              <a:t> as of Sep. 2019</a:t>
            </a:r>
          </a:p>
          <a:p>
            <a:pPr algn="ctr"/>
            <a:r>
              <a:rPr lang="en-US" sz="1400" dirty="0"/>
              <a:t>The graph data is open!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93EBF2-26AE-4D6B-A107-A66920E9BE46}"/>
              </a:ext>
            </a:extLst>
          </p:cNvPr>
          <p:cNvGrpSpPr/>
          <p:nvPr/>
        </p:nvGrpSpPr>
        <p:grpSpPr>
          <a:xfrm>
            <a:off x="612376" y="1551320"/>
            <a:ext cx="9265177" cy="3870688"/>
            <a:chOff x="1082079" y="1596137"/>
            <a:chExt cx="9787624" cy="416004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B58C37A-B025-422C-B6DF-9144EFF06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668" t="5279" r="4711" b="289"/>
            <a:stretch/>
          </p:blipFill>
          <p:spPr>
            <a:xfrm>
              <a:off x="4957039" y="4080331"/>
              <a:ext cx="548640" cy="554763"/>
            </a:xfrm>
            <a:prstGeom prst="ellipse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5878E5F6-2E89-43CC-A4DF-74195557F9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376" t="9674" r="14177" b="435"/>
            <a:stretch/>
          </p:blipFill>
          <p:spPr>
            <a:xfrm>
              <a:off x="4951245" y="1648671"/>
              <a:ext cx="548640" cy="548640"/>
            </a:xfrm>
            <a:prstGeom prst="ellipse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0B35EFD-D543-49F4-89A9-F2B55BAA6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991" t="4180" r="5643" b="-1"/>
            <a:stretch/>
          </p:blipFill>
          <p:spPr>
            <a:xfrm>
              <a:off x="4951245" y="5207537"/>
              <a:ext cx="548640" cy="548640"/>
            </a:xfrm>
            <a:prstGeom prst="ellipse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6A8DC2F-71AE-4514-A797-AF28428DB3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574" t="12788" r="9795" b="656"/>
            <a:stretch/>
          </p:blipFill>
          <p:spPr>
            <a:xfrm>
              <a:off x="3319167" y="2829864"/>
              <a:ext cx="548640" cy="548640"/>
            </a:xfrm>
            <a:prstGeom prst="ellipse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3F3B56C-AFFC-4AD8-9EAA-EA6227B43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427" t="7173" r="12094" b="1104"/>
            <a:stretch/>
          </p:blipFill>
          <p:spPr>
            <a:xfrm>
              <a:off x="4957039" y="3112987"/>
              <a:ext cx="548640" cy="548640"/>
            </a:xfrm>
            <a:prstGeom prst="ellipse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0CBADD6-08C7-48D4-9241-DAFE4B9ACB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4427" t="7173" r="12094" b="1104"/>
            <a:stretch/>
          </p:blipFill>
          <p:spPr>
            <a:xfrm>
              <a:off x="7504155" y="3112987"/>
              <a:ext cx="548640" cy="548640"/>
            </a:xfrm>
            <a:prstGeom prst="ellipse">
              <a:avLst/>
            </a:prstGeom>
          </p:spPr>
        </p:pic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B1D2C5D-3B33-4645-9A4C-238A9A57EFE1}"/>
                </a:ext>
              </a:extLst>
            </p:cNvPr>
            <p:cNvCxnSpPr>
              <a:cxnSpLocks/>
              <a:stCxn id="35" idx="0"/>
              <a:endCxn id="40" idx="4"/>
            </p:cNvCxnSpPr>
            <p:nvPr/>
          </p:nvCxnSpPr>
          <p:spPr>
            <a:xfrm flipV="1">
              <a:off x="5231359" y="3661627"/>
              <a:ext cx="0" cy="41870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ADD5DD-E5DB-487D-BECA-7D7B4C10CF7D}"/>
                </a:ext>
              </a:extLst>
            </p:cNvPr>
            <p:cNvCxnSpPr>
              <a:cxnSpLocks/>
              <a:stCxn id="36" idx="4"/>
              <a:endCxn id="40" idx="0"/>
            </p:cNvCxnSpPr>
            <p:nvPr/>
          </p:nvCxnSpPr>
          <p:spPr>
            <a:xfrm>
              <a:off x="5225565" y="2197311"/>
              <a:ext cx="5794" cy="91567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6CE8D2-8818-4EA6-8C7C-AAF1C42A5EC6}"/>
                </a:ext>
              </a:extLst>
            </p:cNvPr>
            <p:cNvCxnSpPr>
              <a:cxnSpLocks/>
              <a:endCxn id="40" idx="2"/>
            </p:cNvCxnSpPr>
            <p:nvPr/>
          </p:nvCxnSpPr>
          <p:spPr>
            <a:xfrm>
              <a:off x="3867807" y="3387307"/>
              <a:ext cx="1089232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D8C9458-02C8-409A-8699-DF4F9E014CC3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5225565" y="4671009"/>
              <a:ext cx="0" cy="53652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F213383-EACF-42D8-A5D6-59D979BD5B08}"/>
                </a:ext>
              </a:extLst>
            </p:cNvPr>
            <p:cNvCxnSpPr>
              <a:cxnSpLocks/>
              <a:stCxn id="41" idx="2"/>
              <a:endCxn id="40" idx="6"/>
            </p:cNvCxnSpPr>
            <p:nvPr/>
          </p:nvCxnSpPr>
          <p:spPr>
            <a:xfrm flipH="1">
              <a:off x="5505679" y="3387307"/>
              <a:ext cx="1998476" cy="0"/>
            </a:xfrm>
            <a:prstGeom prst="line">
              <a:avLst/>
            </a:prstGeom>
            <a:ln w="19050"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019ED8F-4883-4938-87EC-573CEA6056F0}"/>
                </a:ext>
              </a:extLst>
            </p:cNvPr>
            <p:cNvSpPr txBox="1"/>
            <p:nvPr/>
          </p:nvSpPr>
          <p:spPr>
            <a:xfrm>
              <a:off x="3245945" y="4015578"/>
              <a:ext cx="2058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230 million </a:t>
              </a:r>
              <a:r>
                <a:rPr lang="en-US" sz="1600" dirty="0"/>
                <a:t>authors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48313B-B4F7-4857-A076-D7682BC9C761}"/>
                </a:ext>
              </a:extLst>
            </p:cNvPr>
            <p:cNvSpPr txBox="1"/>
            <p:nvPr/>
          </p:nvSpPr>
          <p:spPr>
            <a:xfrm>
              <a:off x="3310843" y="5178307"/>
              <a:ext cx="19291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25,570 Institutions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7012C2-FEE0-4069-8DCE-DF0B93DC132D}"/>
                </a:ext>
              </a:extLst>
            </p:cNvPr>
            <p:cNvSpPr txBox="1"/>
            <p:nvPr/>
          </p:nvSpPr>
          <p:spPr>
            <a:xfrm>
              <a:off x="1082079" y="2894006"/>
              <a:ext cx="2008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48,757 journals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393EDFD-CC5F-4840-9517-83E5236D7B39}"/>
                </a:ext>
              </a:extLst>
            </p:cNvPr>
            <p:cNvSpPr txBox="1"/>
            <p:nvPr/>
          </p:nvSpPr>
          <p:spPr>
            <a:xfrm>
              <a:off x="1330915" y="3442647"/>
              <a:ext cx="2058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4,307 conferences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CF551F3-1483-4456-8EFC-77871DF47278}"/>
                </a:ext>
              </a:extLst>
            </p:cNvPr>
            <p:cNvSpPr txBox="1"/>
            <p:nvPr/>
          </p:nvSpPr>
          <p:spPr>
            <a:xfrm>
              <a:off x="5169520" y="1596137"/>
              <a:ext cx="2321953" cy="628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664,862 </a:t>
              </a:r>
            </a:p>
            <a:p>
              <a:pPr algn="ctr"/>
              <a:r>
                <a:rPr lang="en-US" sz="1600" dirty="0"/>
                <a:t>fields of study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485D6B1-224D-4AA6-9349-79A21B1D8B7A}"/>
                </a:ext>
              </a:extLst>
            </p:cNvPr>
            <p:cNvSpPr txBox="1"/>
            <p:nvPr/>
          </p:nvSpPr>
          <p:spPr>
            <a:xfrm>
              <a:off x="6660861" y="3298969"/>
              <a:ext cx="42088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228 million </a:t>
              </a:r>
              <a:r>
                <a:rPr lang="en-US" sz="1600" dirty="0"/>
                <a:t>papers/patents/books/preprints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C97D64F-01AB-484C-8250-6D8E086CC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9891" t="1857" r="2372" b="658"/>
            <a:stretch/>
          </p:blipFill>
          <p:spPr>
            <a:xfrm>
              <a:off x="3319167" y="3352800"/>
              <a:ext cx="548640" cy="548640"/>
            </a:xfrm>
            <a:prstGeom prst="ellipse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9133758-E91A-4C3C-8032-896D747B7F6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5369"/>
          <a:stretch/>
        </p:blipFill>
        <p:spPr>
          <a:xfrm>
            <a:off x="6248400" y="4132693"/>
            <a:ext cx="5240554" cy="18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06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84D0E-078E-4335-9522-F8FDB5BD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1CDC71-DAC3-40DF-8A1C-E8822388B8F0}"/>
              </a:ext>
            </a:extLst>
          </p:cNvPr>
          <p:cNvSpPr/>
          <p:nvPr/>
        </p:nvSpPr>
        <p:spPr>
          <a:xfrm>
            <a:off x="3200400" y="2057400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57150" lvl="1">
              <a:spcBef>
                <a:spcPts val="600"/>
              </a:spcBef>
            </a:pPr>
            <a:r>
              <a:rPr lang="en-US" sz="6600" dirty="0"/>
              <a:t>Thank you!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FD52AC-B84D-48D6-9761-2EFADA2E0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5581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i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MediaServiceKeyPoints xmlns="effe3293-187e-4a3d-af8e-2c4ab926c330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2A54826D75B34CB47E2CBD3A263C0F" ma:contentTypeVersion="16" ma:contentTypeDescription="Create a new document." ma:contentTypeScope="" ma:versionID="d7521cf0d4c5a6c1ba1739231308cbfb">
  <xsd:schema xmlns:xsd="http://www.w3.org/2001/XMLSchema" xmlns:xs="http://www.w3.org/2001/XMLSchema" xmlns:p="http://schemas.microsoft.com/office/2006/metadata/properties" xmlns:ns1="http://schemas.microsoft.com/sharepoint/v3" xmlns:ns3="c71bb1b2-3723-43c0-855d-8388eb8381f8" xmlns:ns4="effe3293-187e-4a3d-af8e-2c4ab926c330" targetNamespace="http://schemas.microsoft.com/office/2006/metadata/properties" ma:root="true" ma:fieldsID="9b0ef778feddcfd0cc11c63edec1f808" ns1:_="" ns3:_="" ns4:_="">
    <xsd:import namespace="http://schemas.microsoft.com/sharepoint/v3"/>
    <xsd:import namespace="c71bb1b2-3723-43c0-855d-8388eb8381f8"/>
    <xsd:import namespace="effe3293-187e-4a3d-af8e-2c4ab926c33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bb1b2-3723-43c0-855d-8388eb8381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4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fe3293-187e-4a3d-af8e-2c4ab926c3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50D06A-CBB7-42B5-90A9-8114B4888B31}">
  <ds:schemaRefs>
    <ds:schemaRef ds:uri="http://schemas.microsoft.com/office/2006/metadata/properties"/>
    <ds:schemaRef ds:uri="http://www.w3.org/2000/xmlns/"/>
    <ds:schemaRef ds:uri="http://schemas.microsoft.com/sharepoint/v3"/>
    <ds:schemaRef ds:uri="http://www.w3.org/2001/XMLSchema-instance"/>
    <ds:schemaRef ds:uri="effe3293-187e-4a3d-af8e-2c4ab926c330"/>
  </ds:schemaRefs>
</ds:datastoreItem>
</file>

<file path=customXml/itemProps2.xml><?xml version="1.0" encoding="utf-8"?>
<ds:datastoreItem xmlns:ds="http://schemas.openxmlformats.org/officeDocument/2006/customXml" ds:itemID="{37E6E6BC-6D2E-4ECA-B2D8-75A2349A152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c71bb1b2-3723-43c0-855d-8388eb8381f8"/>
    <ds:schemaRef ds:uri="effe3293-187e-4a3d-af8e-2c4ab926c330"/>
  </ds:schemaRefs>
</ds:datastoreItem>
</file>

<file path=customXml/itemProps3.xml><?xml version="1.0" encoding="utf-8"?>
<ds:datastoreItem xmlns:ds="http://schemas.openxmlformats.org/officeDocument/2006/customXml" ds:itemID="{5A5FB867-D017-430D-A117-4AEDB064B5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jie</Template>
  <TotalTime>36999</TotalTime>
  <Words>592</Words>
  <Application>Microsoft Office PowerPoint</Application>
  <PresentationFormat>Widescreen</PresentationFormat>
  <Paragraphs>142</Paragraphs>
  <Slides>24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Custom Design</vt:lpstr>
      <vt:lpstr>jie</vt:lpstr>
      <vt:lpstr>PowerPoint Presentation</vt:lpstr>
      <vt:lpstr>What Artificial Intelligence Means?</vt:lpstr>
      <vt:lpstr>Language Understanding Case Study</vt:lpstr>
      <vt:lpstr>Bidirectional Encoder Representation Transformer</vt:lpstr>
      <vt:lpstr>PowerPoint Presentation</vt:lpstr>
      <vt:lpstr>Beyond Natural Language Semantics</vt:lpstr>
      <vt:lpstr>Knowledge Representation in Graphs from Microsoft</vt:lpstr>
      <vt:lpstr>Heterogeneous, Hybrid, Dynamic Graphs</vt:lpstr>
      <vt:lpstr>Microsoft Academic Graph</vt:lpstr>
      <vt:lpstr>Open Academic Graph</vt:lpstr>
      <vt:lpstr>Related Venues</vt:lpstr>
      <vt:lpstr>Related Institutions</vt:lpstr>
      <vt:lpstr>Pre-training with Dynamic Heterogeneous Graphs</vt:lpstr>
      <vt:lpstr>Transformer Model for Graph Reasoning </vt:lpstr>
      <vt:lpstr>Pre-training with Dynamic Heterogeneous Graphs</vt:lpstr>
      <vt:lpstr>Infer Paper Field</vt:lpstr>
      <vt:lpstr>Infer Paper Venue</vt:lpstr>
      <vt:lpstr>Infer Paper Field</vt:lpstr>
      <vt:lpstr>Case Study: Temporal Evolution</vt:lpstr>
      <vt:lpstr>Case Study: Temporal Evolution</vt:lpstr>
      <vt:lpstr>Case Study: Temporal Evolution</vt:lpstr>
      <vt:lpstr>Summary</vt:lpstr>
      <vt:lpstr>Microsoft Academic Graph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Influence Analysis and Action Prediction via Factor Graph Models</dc:title>
  <dc:creator>Jie Tang</dc:creator>
  <cp:keywords>Social Influence Analysis, social prediction, social networks</cp:keywords>
  <cp:lastModifiedBy>Kuansan Wang</cp:lastModifiedBy>
  <cp:revision>2262</cp:revision>
  <cp:lastPrinted>2016-02-19T17:02:44Z</cp:lastPrinted>
  <dcterms:created xsi:type="dcterms:W3CDTF">1601-01-01T00:00:00Z</dcterms:created>
  <dcterms:modified xsi:type="dcterms:W3CDTF">2019-10-18T11:59:33Z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yuxdong@microsoft.com</vt:lpwstr>
  </property>
  <property fmtid="{D5CDD505-2E9C-101B-9397-08002B2CF9AE}" pid="6" name="MSIP_Label_f42aa342-8706-4288-bd11-ebb85995028c_SetDate">
    <vt:lpwstr>2019-05-11T17:21:35.7845709Z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ActionId">
    <vt:lpwstr>871bb03f-9de2-4caf-bac2-8c8fff3ea45d</vt:lpwstr>
  </property>
  <property fmtid="{D5CDD505-2E9C-101B-9397-08002B2CF9AE}" pid="10" name="MSIP_Label_f42aa342-8706-4288-bd11-ebb85995028c_Extended_MSFT_Method">
    <vt:lpwstr>Automatic</vt:lpwstr>
  </property>
  <property fmtid="{D5CDD505-2E9C-101B-9397-08002B2CF9AE}" pid="11" name="Sensitivity">
    <vt:lpwstr>General</vt:lpwstr>
  </property>
  <property fmtid="{D5CDD505-2E9C-101B-9397-08002B2CF9AE}" pid="12" name="ContentTypeId">
    <vt:lpwstr>0x010100162A54826D75B34CB47E2CBD3A263C0F</vt:lpwstr>
  </property>
</Properties>
</file>